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72" r:id="rId15"/>
    <p:sldId id="273" r:id="rId16"/>
    <p:sldId id="265" r:id="rId17"/>
    <p:sldId id="266" r:id="rId18"/>
    <p:sldId id="267"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38" autoAdjust="0"/>
  </p:normalViewPr>
  <p:slideViewPr>
    <p:cSldViewPr snapToGrid="0">
      <p:cViewPr varScale="1">
        <p:scale>
          <a:sx n="60" d="100"/>
          <a:sy n="60" d="100"/>
        </p:scale>
        <p:origin x="11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6719E-04F3-451E-9384-9B85C278DA46}" type="datetimeFigureOut">
              <a:rPr lang="en-GB" smtClean="0"/>
              <a:t>18/04/2023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038CA-A1DE-4F82-87BB-C7C0D6FCE783}" type="slidenum">
              <a:rPr lang="en-GB" smtClean="0"/>
              <a:t>‹#›</a:t>
            </a:fld>
            <a:endParaRPr lang="en-GB"/>
          </a:p>
        </p:txBody>
      </p:sp>
    </p:spTree>
    <p:extLst>
      <p:ext uri="{BB962C8B-B14F-4D97-AF65-F5344CB8AC3E}">
        <p14:creationId xmlns:p14="http://schemas.microsoft.com/office/powerpoint/2010/main" val="24753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2</a:t>
            </a:fld>
            <a:endParaRPr lang="en-GB"/>
          </a:p>
        </p:txBody>
      </p:sp>
    </p:spTree>
    <p:extLst>
      <p:ext uri="{BB962C8B-B14F-4D97-AF65-F5344CB8AC3E}">
        <p14:creationId xmlns:p14="http://schemas.microsoft.com/office/powerpoint/2010/main" val="34238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This is relevant to the context of BrewDog joining forces with German brewery -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Schorschbräu</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for creating “strength in numbers”. The following brand at 57.8% ABV is addressed as one of the strongest beers, following the traditional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Eisbock</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brewing method.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11</a:t>
            </a:fld>
            <a:endParaRPr lang="en-GB"/>
          </a:p>
        </p:txBody>
      </p:sp>
    </p:spTree>
    <p:extLst>
      <p:ext uri="{BB962C8B-B14F-4D97-AF65-F5344CB8AC3E}">
        <p14:creationId xmlns:p14="http://schemas.microsoft.com/office/powerpoint/2010/main" val="188260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The following recent instance has been accompanied by a range of former public apologies by the owners in terms of misfiring publicity stunts. This was also accompanied by the brand being criticised earlier for undermining stereotypes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Makortoff</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and Davies, 2021).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12</a:t>
            </a:fld>
            <a:endParaRPr lang="en-GB"/>
          </a:p>
        </p:txBody>
      </p:sp>
    </p:spTree>
    <p:extLst>
      <p:ext uri="{BB962C8B-B14F-4D97-AF65-F5344CB8AC3E}">
        <p14:creationId xmlns:p14="http://schemas.microsoft.com/office/powerpoint/2010/main" val="2471236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Sustainability practices by BrewDog are focused on purchasing 9,308 acres of plot in Scottish Highlands in 2020. This is potentially focused towards creating a biodiverse and native broadleaf woodland and pulling the carbon from the surrounding atmosphere to save the planet (BrewDog, 2023). Reports of 2022 also highlight the brand planting their trees and embracing large reforestation and peatland restoration projects in UK.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13</a:t>
            </a:fld>
            <a:endParaRPr lang="en-GB"/>
          </a:p>
        </p:txBody>
      </p:sp>
    </p:spTree>
    <p:extLst>
      <p:ext uri="{BB962C8B-B14F-4D97-AF65-F5344CB8AC3E}">
        <p14:creationId xmlns:p14="http://schemas.microsoft.com/office/powerpoint/2010/main" val="365360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A significant sustainability advantage for BrewDog has been its range of partnerships and “collab culture”. This is in the context of the brand being extremely selective regarding its partnership and emphasising brands that tend to be in line with its mission and causes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rPr>
              <a:t>Arenson</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 2021</a:t>
            </a:r>
            <a:r>
              <a:rPr lang="en-GB" sz="1200" dirty="0">
                <a:solidFill>
                  <a:schemeClr val="bg1"/>
                </a:solidFill>
                <a:effectLst/>
                <a:latin typeface="Times New Roman" panose="02020603050405020304" pitchFamily="18" charset="0"/>
                <a:ea typeface="Times New Roman" panose="02020603050405020304" pitchFamily="18" charset="0"/>
              </a:rPr>
              <a:t>). It has helped BrewDog in strengthening its brand identity while establishing strong connections with its target audience.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14</a:t>
            </a:fld>
            <a:endParaRPr lang="en-GB"/>
          </a:p>
        </p:txBody>
      </p:sp>
    </p:spTree>
    <p:extLst>
      <p:ext uri="{BB962C8B-B14F-4D97-AF65-F5344CB8AC3E}">
        <p14:creationId xmlns:p14="http://schemas.microsoft.com/office/powerpoint/2010/main" val="395120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Contrary to these pressing challenges, BrewDog has been identified to be forking out about £9 million towards trying to fix its cultural problem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Boland, 2022</a:t>
            </a:r>
            <a:r>
              <a:rPr lang="en-GB" sz="1200" dirty="0">
                <a:solidFill>
                  <a:schemeClr val="bg1"/>
                </a:solidFill>
                <a:effectLst/>
                <a:latin typeface="Times New Roman" panose="02020603050405020304" pitchFamily="18" charset="0"/>
                <a:ea typeface="Times New Roman" panose="02020603050405020304" pitchFamily="18" charset="0"/>
              </a:rPr>
              <a:t>). This complies with the move of this brand towards easing pressures on its employees challenged by the facing claims.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15</a:t>
            </a:fld>
            <a:endParaRPr lang="en-GB"/>
          </a:p>
        </p:txBody>
      </p:sp>
    </p:spTree>
    <p:extLst>
      <p:ext uri="{BB962C8B-B14F-4D97-AF65-F5344CB8AC3E}">
        <p14:creationId xmlns:p14="http://schemas.microsoft.com/office/powerpoint/2010/main" val="1632544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The following move highlights the risk of BrewDog and the doubt about its future endorsements by customers and investors. An example of this includes the public stand of this British brewer against the host country in the World Cup backfiring with reports of acquisitions by former employees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Taylor, 2022</a:t>
            </a:r>
            <a:r>
              <a:rPr lang="en-GB" sz="1200" dirty="0">
                <a:solidFill>
                  <a:schemeClr val="bg1"/>
                </a:solidFill>
                <a:effectLst/>
                <a:latin typeface="Times New Roman" panose="02020603050405020304" pitchFamily="18" charset="0"/>
                <a:ea typeface="Times New Roman" panose="02020603050405020304" pitchFamily="18" charset="0"/>
              </a:rPr>
              <a:t>).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16</a:t>
            </a:fld>
            <a:endParaRPr lang="en-GB"/>
          </a:p>
        </p:txBody>
      </p:sp>
    </p:spTree>
    <p:extLst>
      <p:ext uri="{BB962C8B-B14F-4D97-AF65-F5344CB8AC3E}">
        <p14:creationId xmlns:p14="http://schemas.microsoft.com/office/powerpoint/2010/main" val="340242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“Positive Planet Carbon Negative Accreditation” Accounts for setting high standards for a range of organisations demonstrating a commitment towards reducing their footprint. collaboration of this with BrewDog holds the scope for offsetting about 120% of their existing emissions and rendering a positive sustainability and societal impact.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17</a:t>
            </a:fld>
            <a:endParaRPr lang="en-GB"/>
          </a:p>
        </p:txBody>
      </p:sp>
    </p:spTree>
    <p:extLst>
      <p:ext uri="{BB962C8B-B14F-4D97-AF65-F5344CB8AC3E}">
        <p14:creationId xmlns:p14="http://schemas.microsoft.com/office/powerpoint/2010/main" val="112714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The inclusion of </a:t>
            </a:r>
            <a:r>
              <a:rPr lang="en-GB" sz="1200" dirty="0" err="1">
                <a:solidFill>
                  <a:schemeClr val="bg1"/>
                </a:solidFill>
                <a:effectLst/>
                <a:latin typeface="Times New Roman" panose="02020603050405020304" pitchFamily="18" charset="0"/>
                <a:ea typeface="Times New Roman" panose="02020603050405020304" pitchFamily="18" charset="0"/>
              </a:rPr>
              <a:t>TapIO</a:t>
            </a:r>
            <a:r>
              <a:rPr lang="en-GB" sz="1200" dirty="0">
                <a:solidFill>
                  <a:schemeClr val="bg1"/>
                </a:solidFill>
                <a:effectLst/>
                <a:latin typeface="Times New Roman" panose="02020603050405020304" pitchFamily="18" charset="0"/>
                <a:ea typeface="Times New Roman" panose="02020603050405020304" pitchFamily="18" charset="0"/>
              </a:rPr>
              <a:t> can be a potential smart approach for BrewDog as a way of automatically updating and managing its inventory. Heineken serves as a substantial example of this disruption, thereby serving them the </a:t>
            </a:r>
            <a:r>
              <a:rPr lang="en-GB" sz="1200" i="1" dirty="0">
                <a:solidFill>
                  <a:schemeClr val="bg1"/>
                </a:solidFill>
                <a:effectLst/>
                <a:latin typeface="Times New Roman" panose="02020603050405020304" pitchFamily="18" charset="0"/>
                <a:ea typeface="Times New Roman" panose="02020603050405020304" pitchFamily="18" charset="0"/>
              </a:rPr>
              <a:t>“2018 Golden Dutch Interactive Award (DIA)” </a:t>
            </a:r>
            <a:r>
              <a:rPr lang="en-GB" sz="1200" dirty="0">
                <a:solidFill>
                  <a:schemeClr val="bg1"/>
                </a:solidFill>
                <a:effectLst/>
                <a:latin typeface="Times New Roman" panose="02020603050405020304" pitchFamily="18" charset="0"/>
                <a:ea typeface="Times New Roman" panose="02020603050405020304" pitchFamily="18" charset="0"/>
              </a:rPr>
              <a:t>(</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rPr>
              <a:t>Suazo</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 2022</a:t>
            </a:r>
            <a:r>
              <a:rPr lang="en-GB" sz="1200" dirty="0">
                <a:solidFill>
                  <a:schemeClr val="bg1"/>
                </a:solidFill>
                <a:effectLst/>
                <a:latin typeface="Times New Roman" panose="02020603050405020304" pitchFamily="18" charset="0"/>
                <a:ea typeface="Times New Roman" panose="02020603050405020304" pitchFamily="18" charset="0"/>
              </a:rPr>
              <a:t>). The following attribute will also make a positive contribution for BrewDog towards holistic employee management and accomplishing the set requirements without pressuring them and creating a toxic workplace culture.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18</a:t>
            </a:fld>
            <a:endParaRPr lang="en-GB"/>
          </a:p>
        </p:txBody>
      </p:sp>
    </p:spTree>
    <p:extLst>
      <p:ext uri="{BB962C8B-B14F-4D97-AF65-F5344CB8AC3E}">
        <p14:creationId xmlns:p14="http://schemas.microsoft.com/office/powerpoint/2010/main" val="359695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Besides this, climate changes, pandemics, altering consumer demand preferences, and technology also tend to alter beer supply chains. Although brewery software and innovative technology can account for improving brewing processes, quality control, delivery, and inventory management, frequent updates can impose challenges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Rawat, 2022</a:t>
            </a:r>
            <a:r>
              <a:rPr lang="en-GB" sz="1200" dirty="0">
                <a:solidFill>
                  <a:schemeClr val="bg1"/>
                </a:solidFill>
                <a:effectLst/>
                <a:latin typeface="Times New Roman" panose="02020603050405020304" pitchFamily="18" charset="0"/>
                <a:ea typeface="Times New Roman" panose="02020603050405020304" pitchFamily="18" charset="0"/>
              </a:rPr>
              <a:t>).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19</a:t>
            </a:fld>
            <a:endParaRPr lang="en-GB"/>
          </a:p>
        </p:txBody>
      </p:sp>
    </p:spTree>
    <p:extLst>
      <p:ext uri="{BB962C8B-B14F-4D97-AF65-F5344CB8AC3E}">
        <p14:creationId xmlns:p14="http://schemas.microsoft.com/office/powerpoint/2010/main" val="3191250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latin typeface="Times New Roman" panose="02020603050405020304" pitchFamily="18" charset="0"/>
                <a:ea typeface="Times New Roman" panose="02020603050405020304" pitchFamily="18" charset="0"/>
              </a:rPr>
              <a:t>All research works tend to be conducted under certain forms of assumptions. According to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Verma and Abdel-Salam (2019),</a:t>
            </a:r>
            <a:r>
              <a:rPr lang="en-GB" sz="1200" dirty="0">
                <a:solidFill>
                  <a:schemeClr val="bg1"/>
                </a:solidFill>
                <a:effectLst/>
                <a:latin typeface="Times New Roman" panose="02020603050405020304" pitchFamily="18" charset="0"/>
                <a:ea typeface="Times New Roman" panose="02020603050405020304" pitchFamily="18" charset="0"/>
              </a:rPr>
              <a:t> the accuracy and validity of the findings are highly dependent on the role of an individual in fulfilling all the associated assumptions. Conversely, a challenge I witnessed as part of this project work is failing to maintain my assumptions and note them down for questioning my outcomes.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20</a:t>
            </a:fld>
            <a:endParaRPr lang="en-GB"/>
          </a:p>
        </p:txBody>
      </p:sp>
    </p:spTree>
    <p:extLst>
      <p:ext uri="{BB962C8B-B14F-4D97-AF65-F5344CB8AC3E}">
        <p14:creationId xmlns:p14="http://schemas.microsoft.com/office/powerpoint/2010/main" val="85424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following sustainability concern for BrewDog is accompanied by former employees concerning this brand stating that a significant number of the workers have been subject to suffering from mental illnesses. This craft beer brand is identified to have faced acquisitions on grounds of its culture and processes failing to adapt to its market growth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Race, 2021</a:t>
            </a: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It was also mentioned that there was inadequate human resources support, insufficient resources and underprepared leadership causing challenges. </a:t>
            </a:r>
            <a:endParaRPr lang="en-GB" sz="1200" dirty="0">
              <a:solidFill>
                <a:schemeClr val="bg1"/>
              </a:solidFill>
              <a:latin typeface="Times New Roman" panose="020206030504050203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3</a:t>
            </a:fld>
            <a:endParaRPr lang="en-GB"/>
          </a:p>
        </p:txBody>
      </p:sp>
    </p:spTree>
    <p:extLst>
      <p:ext uri="{BB962C8B-B14F-4D97-AF65-F5344CB8AC3E}">
        <p14:creationId xmlns:p14="http://schemas.microsoft.com/office/powerpoint/2010/main" val="21890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 would need to take note of the assumptions of every individual on my team regarding a certain research topic and their source regarding prior data, instincts, previous research and others. This would also prove helpful for me in testing my assumptions throughout the project work while also seeking help from any form of a figure of trust.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21</a:t>
            </a:fld>
            <a:endParaRPr lang="en-GB"/>
          </a:p>
        </p:txBody>
      </p:sp>
    </p:spTree>
    <p:extLst>
      <p:ext uri="{BB962C8B-B14F-4D97-AF65-F5344CB8AC3E}">
        <p14:creationId xmlns:p14="http://schemas.microsoft.com/office/powerpoint/2010/main" val="2222562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Leighton’s belief of BrewDog having built an incredible market position with a crucial sustainability history could be contributing towards the right governance in place for capitalising on potential opportunities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Murden</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2022). This was accompanied by a 3% rise in pay in addition to hiring more staff to reduce the pressure on existing employees.</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4</a:t>
            </a:fld>
            <a:endParaRPr lang="en-GB"/>
          </a:p>
        </p:txBody>
      </p:sp>
    </p:spTree>
    <p:extLst>
      <p:ext uri="{BB962C8B-B14F-4D97-AF65-F5344CB8AC3E}">
        <p14:creationId xmlns:p14="http://schemas.microsoft.com/office/powerpoint/2010/main" val="203996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Scottish-based BrewDog was founded in 2007 following about 50% of the top 10 craft beers in UK being sold in retail as BrewDog branded products. In addition, the off-trade market share for BrewDog makes a close count of about 21% (Conway, 2023). Concerning the phase of 2015 to 2019, on-trade sales of craft bears have witnessed a growth of about half a million hectolitres in UK.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5</a:t>
            </a:fld>
            <a:endParaRPr lang="en-GB"/>
          </a:p>
        </p:txBody>
      </p:sp>
    </p:spTree>
    <p:extLst>
      <p:ext uri="{BB962C8B-B14F-4D97-AF65-F5344CB8AC3E}">
        <p14:creationId xmlns:p14="http://schemas.microsoft.com/office/powerpoint/2010/main" val="389548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particular attribute of using secondary quality data has helped with gathering relevant information regarding the context of BrewDog through published academic sources and relevant newspaper articles.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Aguinis</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and </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Solarino</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(2019) argued that insufficient transparency is substantially pervasive regarding qualitative research studies. In this regard, the following study has accounted for using a constructor search strategy with inclusion and exclusion factors for maintaining authenticity and credibility.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6</a:t>
            </a:fld>
            <a:endParaRPr lang="en-GB"/>
          </a:p>
        </p:txBody>
      </p:sp>
    </p:spTree>
    <p:extLst>
      <p:ext uri="{BB962C8B-B14F-4D97-AF65-F5344CB8AC3E}">
        <p14:creationId xmlns:p14="http://schemas.microsoft.com/office/powerpoint/2010/main" val="176309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Application of this theory can be prominent for BrewDog in innovating and developing its offerings for appealing to its most demanding and profitable customers. It is also contradicted by Si and Chen (2020) that disruptive innovation tends to be doubtful for companies specifically focusing on incumbents. Regarding this issue, a common question for BrewDog can be if its incumbents require a proactive response or adoption of disruptive innovation.</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7</a:t>
            </a:fld>
            <a:endParaRPr lang="en-GB"/>
          </a:p>
        </p:txBody>
      </p:sp>
    </p:spTree>
    <p:extLst>
      <p:ext uri="{BB962C8B-B14F-4D97-AF65-F5344CB8AC3E}">
        <p14:creationId xmlns:p14="http://schemas.microsoft.com/office/powerpoint/2010/main" val="134236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Sustainability frameworks leverage the scope for businesses to have a road map regarding their operations in a way that can be socially responsible, economically viable and environmentally friendly. Compliance with this attribute can be beneficial for BrewDog in ensuring a sustainable future along with potential ethical governance.</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8</a:t>
            </a:fld>
            <a:endParaRPr lang="en-GB"/>
          </a:p>
        </p:txBody>
      </p:sp>
    </p:spTree>
    <p:extLst>
      <p:ext uri="{BB962C8B-B14F-4D97-AF65-F5344CB8AC3E}">
        <p14:creationId xmlns:p14="http://schemas.microsoft.com/office/powerpoint/2010/main" val="399099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Counting on a strong sense of cooperation and confidence has resulted in promoting an amount of clarity along with a transparent working approach for addressing the objectives of the study. In addition, a strong sense of compromise, commitment, and communication has been effective in prioritising the interests and needs of teamwork over personal interests. </a:t>
            </a:r>
            <a:endParaRPr lang="en-GB" sz="12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098038CA-A1DE-4F82-87BB-C7C0D6FCE783}" type="slidenum">
              <a:rPr lang="en-GB" smtClean="0"/>
              <a:t>9</a:t>
            </a:fld>
            <a:endParaRPr lang="en-GB"/>
          </a:p>
        </p:txBody>
      </p:sp>
    </p:spTree>
    <p:extLst>
      <p:ext uri="{BB962C8B-B14F-4D97-AF65-F5344CB8AC3E}">
        <p14:creationId xmlns:p14="http://schemas.microsoft.com/office/powerpoint/2010/main" val="237625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rPr>
              <a:t>BrewDog’s</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 strategic mission involves </a:t>
            </a:r>
            <a:r>
              <a:rPr lang="en-GB" sz="1200" i="1" dirty="0">
                <a:solidFill>
                  <a:schemeClr val="bg1"/>
                </a:solidFill>
                <a:effectLst/>
                <a:highlight>
                  <a:srgbClr val="FFFFFF"/>
                </a:highlight>
                <a:latin typeface="Times New Roman" panose="02020603050405020304" pitchFamily="18" charset="0"/>
                <a:ea typeface="Times New Roman" panose="02020603050405020304" pitchFamily="18" charset="0"/>
              </a:rPr>
              <a:t>“making people as passionate about beer as we are” </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a:t>
            </a:r>
            <a:r>
              <a:rPr lang="en-GB" sz="1200" dirty="0" err="1">
                <a:solidFill>
                  <a:schemeClr val="bg1"/>
                </a:solidFill>
                <a:effectLst/>
                <a:highlight>
                  <a:srgbClr val="FFFFFF"/>
                </a:highlight>
                <a:latin typeface="Times New Roman" panose="02020603050405020304" pitchFamily="18" charset="0"/>
                <a:ea typeface="Times New Roman" panose="02020603050405020304" pitchFamily="18" charset="0"/>
              </a:rPr>
              <a:t>Samaniya</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 2022). This is also accompanied by a charter of </a:t>
            </a:r>
            <a:r>
              <a:rPr lang="en-GB" sz="1200" i="1" dirty="0">
                <a:solidFill>
                  <a:schemeClr val="bg1"/>
                </a:solidFill>
                <a:effectLst/>
                <a:highlight>
                  <a:srgbClr val="FFFFFF"/>
                </a:highlight>
                <a:latin typeface="Times New Roman" panose="02020603050405020304" pitchFamily="18" charset="0"/>
                <a:ea typeface="Times New Roman" panose="02020603050405020304" pitchFamily="18" charset="0"/>
              </a:rPr>
              <a:t>“For better beer. For a better planet. Powered by people. For us all”</a:t>
            </a:r>
            <a:r>
              <a:rPr lang="en-GB" sz="1200" dirty="0">
                <a:solidFill>
                  <a:schemeClr val="bg1"/>
                </a:solidFill>
                <a:effectLst/>
                <a:highlight>
                  <a:srgbClr val="FFFFFF"/>
                </a:highlight>
                <a:latin typeface="Times New Roman" panose="02020603050405020304" pitchFamily="18" charset="0"/>
                <a:ea typeface="Times New Roman" panose="02020603050405020304" pitchFamily="18" charset="0"/>
              </a:rPr>
              <a:t>. Both these charter and mission enable scope for BrewDog in carrying out its marketing campaigns while attracting target customers. </a:t>
            </a:r>
            <a:endParaRPr lang="en-GB" sz="1000" dirty="0">
              <a:solidFill>
                <a:schemeClr val="bg1"/>
              </a:solidFill>
            </a:endParaRPr>
          </a:p>
        </p:txBody>
      </p:sp>
      <p:sp>
        <p:nvSpPr>
          <p:cNvPr id="4" name="Slide Number Placeholder 3"/>
          <p:cNvSpPr>
            <a:spLocks noGrp="1"/>
          </p:cNvSpPr>
          <p:nvPr>
            <p:ph type="sldNum" sz="quarter" idx="5"/>
          </p:nvPr>
        </p:nvSpPr>
        <p:spPr/>
        <p:txBody>
          <a:bodyPr/>
          <a:lstStyle/>
          <a:p>
            <a:fld id="{098038CA-A1DE-4F82-87BB-C7C0D6FCE783}" type="slidenum">
              <a:rPr lang="en-GB" smtClean="0"/>
              <a:t>10</a:t>
            </a:fld>
            <a:endParaRPr lang="en-GB"/>
          </a:p>
        </p:txBody>
      </p:sp>
    </p:spTree>
    <p:extLst>
      <p:ext uri="{BB962C8B-B14F-4D97-AF65-F5344CB8AC3E}">
        <p14:creationId xmlns:p14="http://schemas.microsoft.com/office/powerpoint/2010/main" val="2458675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03DE81-DBB7-4E2F-9204-915E259909C5}" type="datetimeFigureOut">
              <a:rPr lang="en-GB" smtClean="0"/>
              <a:t>18/04/2023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9255346" y="2750337"/>
            <a:ext cx="1171888" cy="1356442"/>
          </a:xfrm>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35894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11309"/>
            <a:ext cx="1154151" cy="1090789"/>
          </a:xfrm>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373803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11615"/>
            <a:ext cx="1154151" cy="1090789"/>
          </a:xfrm>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772891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09925"/>
            <a:ext cx="1154151" cy="1090789"/>
          </a:xfrm>
        </p:spPr>
        <p:txBody>
          <a:bodyPr/>
          <a:lstStyle/>
          <a:p>
            <a:fld id="{5B7F038E-8063-4736-937E-6B0619500B9C}" type="slidenum">
              <a:rPr lang="en-GB" smtClean="0"/>
              <a:t>‹#›</a:t>
            </a:fld>
            <a:endParaRPr lang="en-GB"/>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9424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29455" y="4709925"/>
            <a:ext cx="1154151" cy="1090789"/>
          </a:xfrm>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1821923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403DE81-DBB7-4E2F-9204-915E259909C5}" type="datetimeFigureOut">
              <a:rPr lang="en-GB" smtClean="0"/>
              <a:t>18/04/2023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2120978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403DE81-DBB7-4E2F-9204-915E259909C5}" type="datetimeFigureOut">
              <a:rPr lang="en-GB" smtClean="0"/>
              <a:t>18/04/2023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1049687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03DE81-DBB7-4E2F-9204-915E259909C5}" type="datetimeFigureOut">
              <a:rPr lang="en-GB" smtClean="0"/>
              <a:t>18/04/2023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3973381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403DE81-DBB7-4E2F-9204-915E259909C5}" type="datetimeFigureOut">
              <a:rPr lang="en-GB" smtClean="0"/>
              <a:t>18/04/2023</a:t>
            </a:fld>
            <a:endParaRPr lang="en-GB"/>
          </a:p>
        </p:txBody>
      </p:sp>
      <p:sp>
        <p:nvSpPr>
          <p:cNvPr id="5" name="Footer Placeholder 4"/>
          <p:cNvSpPr>
            <a:spLocks noGrp="1"/>
          </p:cNvSpPr>
          <p:nvPr>
            <p:ph type="ftr" sz="quarter" idx="11"/>
          </p:nvPr>
        </p:nvSpPr>
        <p:spPr>
          <a:xfrm>
            <a:off x="680321" y="5936188"/>
            <a:ext cx="6126805" cy="365125"/>
          </a:xfrm>
        </p:spPr>
        <p:txBody>
          <a:bodyPr/>
          <a:lstStyle/>
          <a:p>
            <a:endParaRPr lang="en-GB"/>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5B7F038E-8063-4736-937E-6B0619500B9C}" type="slidenum">
              <a:rPr lang="en-GB" smtClean="0"/>
              <a:t>‹#›</a:t>
            </a:fld>
            <a:endParaRPr lang="en-GB"/>
          </a:p>
        </p:txBody>
      </p:sp>
    </p:spTree>
    <p:extLst>
      <p:ext uri="{BB962C8B-B14F-4D97-AF65-F5344CB8AC3E}">
        <p14:creationId xmlns:p14="http://schemas.microsoft.com/office/powerpoint/2010/main" val="1043138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03DE81-DBB7-4E2F-9204-915E259909C5}" type="datetimeFigureOut">
              <a:rPr lang="en-GB" smtClean="0"/>
              <a:t>18/04/2023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86823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03DE81-DBB7-4E2F-9204-915E259909C5}" type="datetimeFigureOut">
              <a:rPr lang="en-GB" smtClean="0"/>
              <a:t>18/04/2023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729455" y="2869895"/>
            <a:ext cx="1154151" cy="1090789"/>
          </a:xfrm>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291480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262330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03DE81-DBB7-4E2F-9204-915E259909C5}" type="datetimeFigureOut">
              <a:rPr lang="en-GB" smtClean="0"/>
              <a:t>18/04/2023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3167601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03DE81-DBB7-4E2F-9204-915E259909C5}" type="datetimeFigureOut">
              <a:rPr lang="en-GB" smtClean="0"/>
              <a:t>18/04/2023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2521500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0403DE81-DBB7-4E2F-9204-915E259909C5}" type="datetimeFigureOut">
              <a:rPr lang="en-GB" smtClean="0"/>
              <a:t>18/04/2023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97698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160409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03DE81-DBB7-4E2F-9204-915E259909C5}" type="datetimeFigureOut">
              <a:rPr lang="en-GB" smtClean="0"/>
              <a:t>18/04/2023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7F038E-8063-4736-937E-6B0619500B9C}" type="slidenum">
              <a:rPr lang="en-GB" smtClean="0"/>
              <a:t>‹#›</a:t>
            </a:fld>
            <a:endParaRPr lang="en-GB"/>
          </a:p>
        </p:txBody>
      </p:sp>
    </p:spTree>
    <p:extLst>
      <p:ext uri="{BB962C8B-B14F-4D97-AF65-F5344CB8AC3E}">
        <p14:creationId xmlns:p14="http://schemas.microsoft.com/office/powerpoint/2010/main" val="2087285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60000"/>
                <a:lumOff val="40000"/>
              </a:schemeClr>
            </a:gs>
            <a:gs pos="90000">
              <a:schemeClr val="bg2">
                <a:shade val="100000"/>
                <a:hueMod val="100000"/>
                <a:satMod val="110000"/>
                <a:lumMod val="130000"/>
              </a:schemeClr>
            </a:gs>
            <a:gs pos="54000">
              <a:schemeClr val="tx2">
                <a:lumMod val="90000"/>
              </a:schemeClr>
            </a:gs>
          </a:gsLst>
          <a:lin ang="16200000" scaled="1"/>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03DE81-DBB7-4E2F-9204-915E259909C5}" type="datetimeFigureOut">
              <a:rPr lang="en-GB" smtClean="0"/>
              <a:t>18/04/2023</a:t>
            </a:fld>
            <a:endParaRPr lang="en-GB"/>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5B7F038E-8063-4736-937E-6B0619500B9C}" type="slidenum">
              <a:rPr lang="en-GB" smtClean="0"/>
              <a:t>‹#›</a:t>
            </a:fld>
            <a:endParaRPr lang="en-GB"/>
          </a:p>
        </p:txBody>
      </p:sp>
    </p:spTree>
    <p:extLst>
      <p:ext uri="{BB962C8B-B14F-4D97-AF65-F5344CB8AC3E}">
        <p14:creationId xmlns:p14="http://schemas.microsoft.com/office/powerpoint/2010/main" val="242644197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brewer-world.com/tapio-the-disruption-the-beer-industry/" TargetMode="External"/><Relationship Id="rId13" Type="http://schemas.openxmlformats.org/officeDocument/2006/relationships/hyperlink" Target="https://www.theguardian.com/business/2021/jun/10/brewdog-staff-craft-beer-firm-letter" TargetMode="External"/><Relationship Id="rId3" Type="http://schemas.openxmlformats.org/officeDocument/2006/relationships/hyperlink" Target="https://www.statista.com/chart/18313/brewdog-growth/" TargetMode="External"/><Relationship Id="rId7" Type="http://schemas.openxmlformats.org/officeDocument/2006/relationships/hyperlink" Target="https://www.brewdog.com/uk/brewdogplanet" TargetMode="External"/><Relationship Id="rId12" Type="http://schemas.openxmlformats.org/officeDocument/2006/relationships/hyperlink" Target="https://www.shiksha.com/online-courses/articles/importance-of-teamwork-at-workplace/" TargetMode="External"/><Relationship Id="rId2" Type="http://schemas.openxmlformats.org/officeDocument/2006/relationships/hyperlink" Target="https://www.proquoai.com/blog/why-brewdog-is-winning-over-peoples-hearts" TargetMode="External"/><Relationship Id="rId1" Type="http://schemas.openxmlformats.org/officeDocument/2006/relationships/slideLayout" Target="../slideLayouts/slideLayout2.xml"/><Relationship Id="rId6" Type="http://schemas.openxmlformats.org/officeDocument/2006/relationships/hyperlink" Target="https://www.brewdog.com/" TargetMode="External"/><Relationship Id="rId11" Type="http://schemas.openxmlformats.org/officeDocument/2006/relationships/hyperlink" Target="https://www.bbc.com/news/uk-scotland-scotland-business-58536240" TargetMode="External"/><Relationship Id="rId5" Type="http://schemas.openxmlformats.org/officeDocument/2006/relationships/hyperlink" Target="https://www.telegraph.co.uk/business/2022/05/31/brewdog-spends-9m-trying-fix-culture-problem/" TargetMode="External"/><Relationship Id="rId10" Type="http://schemas.openxmlformats.org/officeDocument/2006/relationships/hyperlink" Target="https://www.statista.com/statistics/1121258/leading-craft-beer-brands-by-sales-in-the-united-kingdom/" TargetMode="External"/><Relationship Id="rId4" Type="http://schemas.openxmlformats.org/officeDocument/2006/relationships/hyperlink" Target="https://inews.co.uk/inews-lifestyle/money/brewdogs-crisis-cautionary-tale-buy-brands-love-toxic-culture-1058954" TargetMode="External"/><Relationship Id="rId9" Type="http://schemas.openxmlformats.org/officeDocument/2006/relationships/hyperlink" Target="https://bhcsecretaries.co.uk/blog/brewdog-corporate-governance-and-a-toxic-culture-hangover/"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bundl.com/articles/examples-how-heineken-disrupted-the-craft-beer-market" TargetMode="External"/><Relationship Id="rId3" Type="http://schemas.openxmlformats.org/officeDocument/2006/relationships/hyperlink" Target="https://www.bbc.com/news/business-59758169" TargetMode="External"/><Relationship Id="rId7" Type="http://schemas.openxmlformats.org/officeDocument/2006/relationships/hyperlink" Target="https://www.morningadvertiser.co.uk/Article/2020/09/18/BrewDog-launches-World-s-strongest-beer-Niall-Keating-gin" TargetMode="External"/><Relationship Id="rId2" Type="http://schemas.openxmlformats.org/officeDocument/2006/relationships/hyperlink" Target="https://dailybusinessgroup.co.uk/2022/04/brewdog-chair-attacks-hr-consultancy-as-toxic-row-rages/" TargetMode="External"/><Relationship Id="rId1" Type="http://schemas.openxmlformats.org/officeDocument/2006/relationships/slideLayout" Target="../slideLayouts/slideLayout2.xml"/><Relationship Id="rId6" Type="http://schemas.openxmlformats.org/officeDocument/2006/relationships/hyperlink" Target="https://positiveplanet.uk/brewdog-is-now-a-positive-planet-certified-carbon-negative-company/" TargetMode="External"/><Relationship Id="rId5" Type="http://schemas.openxmlformats.org/officeDocument/2006/relationships/hyperlink" Target="https://marqueex.com/marketing-strategy-of-brewdog-great-beer-thats-great-for-the-planet/" TargetMode="External"/><Relationship Id="rId10" Type="http://schemas.openxmlformats.org/officeDocument/2006/relationships/hyperlink" Target="https://ceoworld.biz/2022/09/20/james-watt-discusses-new-12m-brewdog-eco-friendly-plant/" TargetMode="External"/><Relationship Id="rId4" Type="http://schemas.openxmlformats.org/officeDocument/2006/relationships/hyperlink" Target="https://futuredrinksexpo.com/en/blog/insights-64/technology-is-taking-over-the-brewing-industry-by-storm-343.htm" TargetMode="External"/><Relationship Id="rId9" Type="http://schemas.openxmlformats.org/officeDocument/2006/relationships/hyperlink" Target="https://fortune.com/2022/11/07/brewdog-backlash-over-anti-qatar-world-cup-campaig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7D50-B75D-E30D-42E0-8A71D967BB01}"/>
              </a:ext>
            </a:extLst>
          </p:cNvPr>
          <p:cNvSpPr>
            <a:spLocks noGrp="1"/>
          </p:cNvSpPr>
          <p:nvPr>
            <p:ph type="ctrTitle"/>
          </p:nvPr>
        </p:nvSpPr>
        <p:spPr>
          <a:xfrm>
            <a:off x="288758" y="2607591"/>
            <a:ext cx="8535698" cy="1642818"/>
          </a:xfrm>
        </p:spPr>
        <p:txBody>
          <a:bodyPr/>
          <a:lstStyle/>
          <a:p>
            <a:pPr algn="ctr"/>
            <a:r>
              <a:rPr lang="en-GB" b="1" dirty="0">
                <a:ln>
                  <a:solidFill>
                    <a:schemeClr val="tx1"/>
                  </a:solidFill>
                </a:ln>
                <a:latin typeface="Times New Roman" panose="02020603050405020304" pitchFamily="18" charset="0"/>
                <a:cs typeface="Times New Roman" panose="02020603050405020304" pitchFamily="18" charset="0"/>
              </a:rPr>
              <a:t>VIVA VOICE </a:t>
            </a:r>
            <a:br>
              <a:rPr lang="en-GB" b="1" dirty="0">
                <a:ln>
                  <a:solidFill>
                    <a:schemeClr val="tx1"/>
                  </a:solidFill>
                </a:ln>
                <a:latin typeface="Times New Roman" panose="02020603050405020304" pitchFamily="18" charset="0"/>
                <a:cs typeface="Times New Roman" panose="02020603050405020304" pitchFamily="18" charset="0"/>
              </a:rPr>
            </a:br>
            <a:r>
              <a:rPr lang="en-GB" b="1" dirty="0">
                <a:ln>
                  <a:solidFill>
                    <a:schemeClr val="tx1"/>
                  </a:solidFill>
                </a:ln>
                <a:latin typeface="Times New Roman" panose="02020603050405020304" pitchFamily="18" charset="0"/>
                <a:cs typeface="Times New Roman" panose="02020603050405020304" pitchFamily="18" charset="0"/>
              </a:rPr>
              <a:t>(ORAL EXAMINATION)</a:t>
            </a:r>
          </a:p>
        </p:txBody>
      </p:sp>
      <p:sp>
        <p:nvSpPr>
          <p:cNvPr id="3" name="Subtitle 2">
            <a:extLst>
              <a:ext uri="{FF2B5EF4-FFF2-40B4-BE49-F238E27FC236}">
                <a16:creationId xmlns:a16="http://schemas.microsoft.com/office/drawing/2014/main" id="{716C01BE-2DFB-CF2E-18BF-D80AF91CEC83}"/>
              </a:ext>
            </a:extLst>
          </p:cNvPr>
          <p:cNvSpPr>
            <a:spLocks noGrp="1"/>
          </p:cNvSpPr>
          <p:nvPr>
            <p:ph type="subTitle" idx="1"/>
          </p:nvPr>
        </p:nvSpPr>
        <p:spPr>
          <a:xfrm>
            <a:off x="6177509" y="4403558"/>
            <a:ext cx="5929026" cy="2199266"/>
          </a:xfrm>
        </p:spPr>
        <p:style>
          <a:lnRef idx="0">
            <a:schemeClr val="accent3"/>
          </a:lnRef>
          <a:fillRef idx="3">
            <a:schemeClr val="accent3"/>
          </a:fillRef>
          <a:effectRef idx="3">
            <a:schemeClr val="accent3"/>
          </a:effectRef>
          <a:fontRef idx="minor">
            <a:schemeClr val="lt1"/>
          </a:fontRef>
        </p:style>
        <p:txBody>
          <a:bodyPr/>
          <a:lstStyle/>
          <a:p>
            <a:pPr algn="ctr"/>
            <a:r>
              <a:rPr lang="en-GB" b="1" dirty="0">
                <a:solidFill>
                  <a:schemeClr val="bg1"/>
                </a:solidFill>
                <a:latin typeface="Times New Roman" panose="02020603050405020304" pitchFamily="18" charset="0"/>
                <a:cs typeface="Times New Roman" panose="02020603050405020304" pitchFamily="18" charset="0"/>
              </a:rPr>
              <a:t>GROUP</a:t>
            </a:r>
          </a:p>
        </p:txBody>
      </p:sp>
      <p:pic>
        <p:nvPicPr>
          <p:cNvPr id="4" name="Picture 3">
            <a:extLst>
              <a:ext uri="{FF2B5EF4-FFF2-40B4-BE49-F238E27FC236}">
                <a16:creationId xmlns:a16="http://schemas.microsoft.com/office/drawing/2014/main" id="{023C26BE-6550-D42A-BE8B-3B72534682D6}"/>
              </a:ext>
            </a:extLst>
          </p:cNvPr>
          <p:cNvPicPr>
            <a:picLocks noChangeAspect="1"/>
          </p:cNvPicPr>
          <p:nvPr/>
        </p:nvPicPr>
        <p:blipFill rotWithShape="1">
          <a:blip r:embed="rId2"/>
          <a:srcRect l="11544" t="2071" r="11685" b="3895"/>
          <a:stretch/>
        </p:blipFill>
        <p:spPr>
          <a:xfrm>
            <a:off x="433136" y="73387"/>
            <a:ext cx="3994485" cy="2446348"/>
          </a:xfrm>
          <a:prstGeom prst="rect">
            <a:avLst/>
          </a:prstGeom>
          <a:ln>
            <a:solidFill>
              <a:schemeClr val="bg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96345E8-4F84-6F2F-606E-5F1F662C437E}"/>
              </a:ext>
            </a:extLst>
          </p:cNvPr>
          <p:cNvPicPr>
            <a:picLocks noChangeAspect="1"/>
          </p:cNvPicPr>
          <p:nvPr/>
        </p:nvPicPr>
        <p:blipFill>
          <a:blip r:embed="rId3"/>
          <a:stretch>
            <a:fillRect/>
          </a:stretch>
        </p:blipFill>
        <p:spPr>
          <a:xfrm>
            <a:off x="7764381" y="95951"/>
            <a:ext cx="3851029" cy="2358491"/>
          </a:xfrm>
          <a:prstGeom prst="rect">
            <a:avLst/>
          </a:prstGeom>
          <a:ln>
            <a:solidFill>
              <a:schemeClr val="bg1"/>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E947BDB-4EDF-6570-A22A-2B68FD469352}"/>
              </a:ext>
            </a:extLst>
          </p:cNvPr>
          <p:cNvPicPr>
            <a:picLocks noChangeAspect="1"/>
          </p:cNvPicPr>
          <p:nvPr/>
        </p:nvPicPr>
        <p:blipFill rotWithShape="1">
          <a:blip r:embed="rId4"/>
          <a:srcRect t="20411" b="18588"/>
          <a:stretch/>
        </p:blipFill>
        <p:spPr>
          <a:xfrm>
            <a:off x="257137" y="4403558"/>
            <a:ext cx="5688394" cy="2199266"/>
          </a:xfrm>
          <a:prstGeom prst="rect">
            <a:avLst/>
          </a:prstGeom>
          <a:ln>
            <a:solidFill>
              <a:schemeClr val="bg1"/>
            </a:solid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859AD3D-BF1C-0106-DFBE-8F69E7281962}"/>
              </a:ext>
            </a:extLst>
          </p:cNvPr>
          <p:cNvPicPr>
            <a:picLocks noChangeAspect="1"/>
          </p:cNvPicPr>
          <p:nvPr/>
        </p:nvPicPr>
        <p:blipFill>
          <a:blip r:embed="rId5"/>
          <a:stretch>
            <a:fillRect/>
          </a:stretch>
        </p:blipFill>
        <p:spPr>
          <a:xfrm>
            <a:off x="5197643" y="161243"/>
            <a:ext cx="1989221" cy="2358491"/>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954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14DB-B813-6380-D599-2D4E94D70A3D}"/>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sp>
        <p:nvSpPr>
          <p:cNvPr id="3" name="Content Placeholder 2">
            <a:extLst>
              <a:ext uri="{FF2B5EF4-FFF2-40B4-BE49-F238E27FC236}">
                <a16:creationId xmlns:a16="http://schemas.microsoft.com/office/drawing/2014/main" id="{5F1719F3-0469-4214-D0F1-4F0B7BC4C242}"/>
              </a:ext>
            </a:extLst>
          </p:cNvPr>
          <p:cNvSpPr>
            <a:spLocks noGrp="1"/>
          </p:cNvSpPr>
          <p:nvPr>
            <p:ph idx="1"/>
          </p:nvPr>
        </p:nvSpPr>
        <p:spPr>
          <a:xfrm>
            <a:off x="134889" y="2048114"/>
            <a:ext cx="6795300" cy="4809885"/>
          </a:xfrm>
        </p:spPr>
        <p:txBody>
          <a:bodyPr>
            <a:normAutofit/>
          </a:bodyPr>
          <a:lstStyle/>
          <a:p>
            <a:pPr marL="0" indent="0" algn="just">
              <a:lnSpc>
                <a:spcPct val="150000"/>
              </a:lnSpc>
              <a:spcBef>
                <a:spcPts val="1000"/>
              </a:spcBef>
              <a:spcAft>
                <a:spcPts val="1000"/>
              </a:spcAft>
              <a:buNone/>
            </a:pPr>
            <a:r>
              <a:rPr lang="en-GB" b="1" dirty="0">
                <a:solidFill>
                  <a:srgbClr val="000000"/>
                </a:solidFill>
                <a:effectLst/>
                <a:latin typeface="Times New Roman" panose="02020603050405020304" pitchFamily="18" charset="0"/>
                <a:ea typeface="Times New Roman" panose="02020603050405020304" pitchFamily="18" charset="0"/>
              </a:rPr>
              <a:t>a. Results from the Application:</a:t>
            </a:r>
            <a:endParaRPr lang="en-GB" b="1" dirty="0">
              <a:effectLst/>
              <a:latin typeface="Times New Roman" panose="02020603050405020304" pitchFamily="18" charset="0"/>
              <a:ea typeface="Times New Roman" panose="02020603050405020304" pitchFamily="18" charset="0"/>
            </a:endParaRPr>
          </a:p>
          <a:p>
            <a:pPr marL="400050" indent="-400050" algn="just">
              <a:lnSpc>
                <a:spcPct val="150000"/>
              </a:lnSpc>
              <a:spcBef>
                <a:spcPts val="1000"/>
              </a:spcBef>
              <a:spcAft>
                <a:spcPts val="1000"/>
              </a:spcAft>
              <a:buAutoNum type="romanLcPeriod"/>
            </a:pPr>
            <a:r>
              <a:rPr lang="en-GB" sz="2000" b="1" i="1" dirty="0">
                <a:solidFill>
                  <a:srgbClr val="000000"/>
                </a:solidFill>
                <a:effectLst/>
                <a:latin typeface="Times New Roman" panose="02020603050405020304" pitchFamily="18" charset="0"/>
                <a:ea typeface="Times New Roman" panose="02020603050405020304" pitchFamily="18" charset="0"/>
              </a:rPr>
              <a:t>Strategy and Strategic Approach</a:t>
            </a: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BrewDog tends to be based on an “anti-business” business model in terms of staying small (</a:t>
            </a:r>
            <a:r>
              <a:rPr lang="en-GB" sz="1800" u="none" strike="noStrike" dirty="0" err="1">
                <a:solidFill>
                  <a:srgbClr val="000000"/>
                </a:solidFill>
                <a:effectLst/>
                <a:latin typeface="Times New Roman" panose="02020603050405020304" pitchFamily="18" charset="0"/>
                <a:ea typeface="Times New Roman" panose="02020603050405020304" pitchFamily="18" charset="0"/>
              </a:rPr>
              <a:t>Samaniya</a:t>
            </a:r>
            <a:r>
              <a:rPr lang="en-GB" sz="1800" u="none" strike="noStrike" dirty="0">
                <a:solidFill>
                  <a:srgbClr val="000000"/>
                </a:solidFill>
                <a:effectLst/>
                <a:latin typeface="Times New Roman" panose="02020603050405020304" pitchFamily="18" charset="0"/>
                <a:ea typeface="Times New Roman" panose="02020603050405020304" pitchFamily="18" charset="0"/>
              </a:rPr>
              <a:t>, 2022). </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This is also followed by the brand having a special seeding point that distinguishes itself from other competitive breweries.</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In addition, BrewDog maintains an online network with a collective of 14 shows including cocktails, comedy, food, travel, and others (</a:t>
            </a:r>
            <a:r>
              <a:rPr lang="en-GB" sz="1800" u="none" strike="noStrike" dirty="0" err="1">
                <a:solidFill>
                  <a:srgbClr val="000000"/>
                </a:solidFill>
                <a:effectLst/>
                <a:latin typeface="Times New Roman" panose="02020603050405020304" pitchFamily="18" charset="0"/>
                <a:ea typeface="Times New Roman" panose="02020603050405020304" pitchFamily="18" charset="0"/>
              </a:rPr>
              <a:t>Samaniya</a:t>
            </a:r>
            <a:r>
              <a:rPr lang="en-GB" sz="1800" u="none" strike="noStrike" dirty="0">
                <a:solidFill>
                  <a:srgbClr val="000000"/>
                </a:solidFill>
                <a:effectLst/>
                <a:latin typeface="Times New Roman" panose="02020603050405020304" pitchFamily="18" charset="0"/>
                <a:ea typeface="Times New Roman" panose="02020603050405020304" pitchFamily="18" charset="0"/>
              </a:rPr>
              <a:t>, 2022). </a:t>
            </a:r>
            <a:endParaRPr lang="en-GB" sz="1800" b="1" i="1" dirty="0">
              <a:effectLst/>
              <a:latin typeface="Times New Roman" panose="02020603050405020304" pitchFamily="18" charset="0"/>
              <a:ea typeface="Times New Roman" panose="02020603050405020304" pitchFamily="18" charset="0"/>
            </a:endParaRPr>
          </a:p>
          <a:p>
            <a:pPr marL="0" indent="0">
              <a:buNone/>
            </a:pPr>
            <a:endParaRPr lang="en-GB" dirty="0"/>
          </a:p>
        </p:txBody>
      </p:sp>
      <p:pic>
        <p:nvPicPr>
          <p:cNvPr id="4" name="Picture 3">
            <a:extLst>
              <a:ext uri="{FF2B5EF4-FFF2-40B4-BE49-F238E27FC236}">
                <a16:creationId xmlns:a16="http://schemas.microsoft.com/office/drawing/2014/main" id="{5D339EA2-B0AF-C8F1-D4E0-64D76C726500}"/>
              </a:ext>
            </a:extLst>
          </p:cNvPr>
          <p:cNvPicPr>
            <a:picLocks noChangeAspect="1"/>
          </p:cNvPicPr>
          <p:nvPr/>
        </p:nvPicPr>
        <p:blipFill>
          <a:blip r:embed="rId3"/>
          <a:stretch>
            <a:fillRect/>
          </a:stretch>
        </p:blipFill>
        <p:spPr>
          <a:xfrm>
            <a:off x="7094537" y="2868311"/>
            <a:ext cx="4962574" cy="221913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D81376F-7164-5F06-E04E-4E687BAAC2BD}"/>
              </a:ext>
            </a:extLst>
          </p:cNvPr>
          <p:cNvSpPr txBox="1"/>
          <p:nvPr/>
        </p:nvSpPr>
        <p:spPr>
          <a:xfrm>
            <a:off x="7394097" y="5368847"/>
            <a:ext cx="4363453"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8: </a:t>
            </a:r>
            <a:r>
              <a:rPr lang="en-GB" sz="1800" b="1" dirty="0" err="1">
                <a:solidFill>
                  <a:srgbClr val="000000"/>
                </a:solidFill>
                <a:effectLst/>
                <a:latin typeface="Times New Roman" panose="02020603050405020304" pitchFamily="18" charset="0"/>
                <a:ea typeface="Times New Roman" panose="02020603050405020304" pitchFamily="18" charset="0"/>
              </a:rPr>
              <a:t>BrewDog’s</a:t>
            </a:r>
            <a:r>
              <a:rPr lang="en-GB" sz="1800" b="1" dirty="0">
                <a:solidFill>
                  <a:srgbClr val="000000"/>
                </a:solidFill>
                <a:effectLst/>
                <a:latin typeface="Times New Roman" panose="02020603050405020304" pitchFamily="18" charset="0"/>
                <a:ea typeface="Times New Roman" panose="02020603050405020304" pitchFamily="18" charset="0"/>
              </a:rPr>
              <a:t> Marketing Strategy </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a:t>
            </a:r>
            <a:r>
              <a:rPr lang="en-GB" sz="1800" dirty="0" err="1">
                <a:solidFill>
                  <a:srgbClr val="000000"/>
                </a:solidFill>
                <a:effectLst/>
                <a:latin typeface="Times New Roman" panose="02020603050405020304" pitchFamily="18" charset="0"/>
                <a:ea typeface="Times New Roman" panose="02020603050405020304" pitchFamily="18" charset="0"/>
              </a:rPr>
              <a:t>Samaniya</a:t>
            </a:r>
            <a:r>
              <a:rPr lang="en-GB" sz="1800" dirty="0">
                <a:solidFill>
                  <a:srgbClr val="000000"/>
                </a:solidFill>
                <a:effectLst/>
                <a:latin typeface="Times New Roman" panose="02020603050405020304" pitchFamily="18" charset="0"/>
                <a:ea typeface="Times New Roman" panose="02020603050405020304" pitchFamily="18" charset="0"/>
              </a:rPr>
              <a:t>, 2022)</a:t>
            </a:r>
            <a:endParaRPr lang="en-GB" dirty="0"/>
          </a:p>
        </p:txBody>
      </p:sp>
    </p:spTree>
    <p:extLst>
      <p:ext uri="{BB962C8B-B14F-4D97-AF65-F5344CB8AC3E}">
        <p14:creationId xmlns:p14="http://schemas.microsoft.com/office/powerpoint/2010/main" val="1178504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025D1-2747-3D50-7E81-CEA5B46CF15D}"/>
              </a:ext>
            </a:extLst>
          </p:cNvPr>
          <p:cNvSpPr>
            <a:spLocks noGrp="1"/>
          </p:cNvSpPr>
          <p:nvPr>
            <p:ph idx="1"/>
          </p:nvPr>
        </p:nvSpPr>
        <p:spPr>
          <a:xfrm>
            <a:off x="5133473" y="2053389"/>
            <a:ext cx="6914147" cy="4804611"/>
          </a:xfrm>
        </p:spPr>
        <p:txBody>
          <a:bodyPr>
            <a:normAutofit fontScale="25000" lnSpcReduction="20000"/>
          </a:bodyPr>
          <a:lstStyle/>
          <a:p>
            <a:pPr marL="0" indent="0" algn="just">
              <a:lnSpc>
                <a:spcPct val="170000"/>
              </a:lnSpc>
              <a:spcBef>
                <a:spcPts val="1000"/>
              </a:spcBef>
              <a:spcAft>
                <a:spcPts val="1000"/>
              </a:spcAft>
              <a:buNone/>
            </a:pPr>
            <a:r>
              <a:rPr lang="en-GB" sz="8000" b="1" dirty="0">
                <a:solidFill>
                  <a:srgbClr val="000000"/>
                </a:solidFill>
                <a:effectLst/>
                <a:latin typeface="Times New Roman" panose="02020603050405020304" pitchFamily="18" charset="0"/>
                <a:ea typeface="Times New Roman" panose="02020603050405020304" pitchFamily="18" charset="0"/>
              </a:rPr>
              <a:t>a. Results from the Application:</a:t>
            </a:r>
            <a:endParaRPr lang="en-GB" sz="8000" b="1" dirty="0">
              <a:effectLst/>
              <a:latin typeface="Times New Roman" panose="02020603050405020304" pitchFamily="18" charset="0"/>
              <a:ea typeface="Times New Roman" panose="02020603050405020304" pitchFamily="18" charset="0"/>
            </a:endParaRPr>
          </a:p>
          <a:p>
            <a:pPr marL="0" indent="0" algn="just">
              <a:lnSpc>
                <a:spcPct val="170000"/>
              </a:lnSpc>
              <a:spcBef>
                <a:spcPts val="1000"/>
              </a:spcBef>
              <a:spcAft>
                <a:spcPts val="1000"/>
              </a:spcAft>
              <a:buNone/>
            </a:pPr>
            <a:r>
              <a:rPr lang="en-GB" sz="7200" b="1" i="1" dirty="0">
                <a:solidFill>
                  <a:srgbClr val="000000"/>
                </a:solidFill>
                <a:effectLst/>
                <a:latin typeface="Times New Roman" panose="02020603050405020304" pitchFamily="18" charset="0"/>
                <a:ea typeface="Times New Roman" panose="02020603050405020304" pitchFamily="18" charset="0"/>
              </a:rPr>
              <a:t>ii. Evidence of Planning </a:t>
            </a:r>
          </a:p>
          <a:p>
            <a:pPr lvl="0" algn="just">
              <a:lnSpc>
                <a:spcPct val="170000"/>
              </a:lnSpc>
              <a:buFont typeface="Wingdings" panose="05000000000000000000" pitchFamily="2" charset="2"/>
              <a:buChar char="Ø"/>
            </a:pPr>
            <a:r>
              <a:rPr lang="en-GB" sz="56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BrewDog is identified to be caring for its people by keeping a check on their requirements and needs, thus maintaining a “community tab” for its people on its website.</a:t>
            </a:r>
            <a:endParaRPr lang="en-GB" sz="56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70000"/>
              </a:lnSpc>
              <a:buFont typeface="Wingdings" panose="05000000000000000000" pitchFamily="2" charset="2"/>
              <a:buChar char="Ø"/>
            </a:pPr>
            <a:r>
              <a:rPr lang="en-GB" sz="56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brand also has the adoption of a climate-conscious scheme that ensures its audience indulges in protecting the environment while also rewarding them for the same (</a:t>
            </a:r>
            <a:r>
              <a:rPr lang="en-GB" sz="56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Samaniya</a:t>
            </a:r>
            <a:r>
              <a:rPr lang="en-GB" sz="56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2022).</a:t>
            </a:r>
            <a:endParaRPr lang="en-GB" sz="56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70000"/>
              </a:lnSpc>
              <a:buFont typeface="Wingdings" panose="05000000000000000000" pitchFamily="2" charset="2"/>
              <a:buChar char="Ø"/>
            </a:pPr>
            <a:r>
              <a:rPr lang="en-GB" sz="5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BrewDog is also subject to earning diverse labels with the common one being </a:t>
            </a:r>
            <a:r>
              <a:rPr lang="en-GB" sz="56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“Strongest UK brewed beer, World’s strongest beer, First beer brewed at the bottom of the ocean” </a:t>
            </a:r>
            <a:r>
              <a:rPr lang="en-GB" sz="5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(Stone, 2020). </a:t>
            </a:r>
            <a:endParaRPr lang="en-GB" sz="6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C4069CE-3FFC-5AE2-D53C-58F67387808C}"/>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624184EF-B53D-6671-D380-27DBE25E6C9B}"/>
              </a:ext>
            </a:extLst>
          </p:cNvPr>
          <p:cNvPicPr>
            <a:picLocks noChangeAspect="1"/>
          </p:cNvPicPr>
          <p:nvPr/>
        </p:nvPicPr>
        <p:blipFill>
          <a:blip r:embed="rId3"/>
          <a:stretch>
            <a:fillRect/>
          </a:stretch>
        </p:blipFill>
        <p:spPr>
          <a:xfrm>
            <a:off x="496680" y="2276239"/>
            <a:ext cx="3866771" cy="334806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451FF9A-3E89-C172-9AFA-3FF41F81BC7F}"/>
              </a:ext>
            </a:extLst>
          </p:cNvPr>
          <p:cNvSpPr txBox="1"/>
          <p:nvPr/>
        </p:nvSpPr>
        <p:spPr>
          <a:xfrm>
            <a:off x="448553" y="5668899"/>
            <a:ext cx="4299909"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9: </a:t>
            </a:r>
            <a:r>
              <a:rPr lang="en-GB" sz="1800" b="1" i="1" dirty="0">
                <a:solidFill>
                  <a:srgbClr val="000000"/>
                </a:solidFill>
                <a:effectLst/>
                <a:latin typeface="Times New Roman" panose="02020603050405020304" pitchFamily="18" charset="0"/>
                <a:ea typeface="Times New Roman" panose="02020603050405020304" pitchFamily="18" charset="0"/>
              </a:rPr>
              <a:t>“Strength in Numbers” </a:t>
            </a:r>
            <a:r>
              <a:rPr lang="en-GB" sz="1800" b="1" dirty="0">
                <a:solidFill>
                  <a:srgbClr val="000000"/>
                </a:solidFill>
                <a:effectLst/>
                <a:latin typeface="Times New Roman" panose="02020603050405020304" pitchFamily="18" charset="0"/>
                <a:ea typeface="Times New Roman" panose="02020603050405020304" pitchFamily="18" charset="0"/>
              </a:rPr>
              <a:t>Beer</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Stone, 2020)</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4451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B07608-1568-A361-8DEB-09A48476417A}"/>
              </a:ext>
            </a:extLst>
          </p:cNvPr>
          <p:cNvSpPr>
            <a:spLocks noGrp="1"/>
          </p:cNvSpPr>
          <p:nvPr>
            <p:ph idx="1"/>
          </p:nvPr>
        </p:nvSpPr>
        <p:spPr>
          <a:xfrm>
            <a:off x="183015" y="2240621"/>
            <a:ext cx="6859469" cy="4384768"/>
          </a:xfrm>
        </p:spPr>
        <p:txBody>
          <a:bodyPr>
            <a:normAutofit fontScale="92500" lnSpcReduction="10000"/>
          </a:bodyPr>
          <a:lstStyle/>
          <a:p>
            <a:pPr marL="0" indent="0" algn="just">
              <a:lnSpc>
                <a:spcPct val="170000"/>
              </a:lnSpc>
              <a:spcBef>
                <a:spcPts val="1000"/>
              </a:spcBef>
              <a:spcAft>
                <a:spcPts val="1000"/>
              </a:spcAft>
              <a:buNone/>
            </a:pPr>
            <a:r>
              <a:rPr lang="en-GB" sz="2400" b="1" dirty="0">
                <a:solidFill>
                  <a:srgbClr val="000000"/>
                </a:solidFill>
                <a:effectLst/>
                <a:latin typeface="Times New Roman" panose="02020603050405020304" pitchFamily="18" charset="0"/>
                <a:ea typeface="Times New Roman" panose="02020603050405020304" pitchFamily="18" charset="0"/>
              </a:rPr>
              <a:t>a. Results from the Application:</a:t>
            </a:r>
            <a:endParaRPr lang="en-GB" sz="2400" b="1" dirty="0">
              <a:effectLst/>
              <a:latin typeface="Times New Roman" panose="02020603050405020304" pitchFamily="18" charset="0"/>
              <a:ea typeface="Times New Roman" panose="02020603050405020304" pitchFamily="18" charset="0"/>
            </a:endParaRPr>
          </a:p>
          <a:p>
            <a:pPr marL="0" indent="0" algn="just">
              <a:lnSpc>
                <a:spcPct val="170000"/>
              </a:lnSpc>
              <a:spcBef>
                <a:spcPts val="1000"/>
              </a:spcBef>
              <a:spcAft>
                <a:spcPts val="1000"/>
              </a:spcAft>
              <a:buNone/>
            </a:pPr>
            <a:r>
              <a:rPr lang="en-US" sz="2000" b="1" i="1" dirty="0">
                <a:solidFill>
                  <a:srgbClr val="000000"/>
                </a:solidFill>
                <a:effectLst/>
                <a:latin typeface="Times New Roman" panose="02020603050405020304" pitchFamily="18" charset="0"/>
                <a:ea typeface="Times New Roman" panose="02020603050405020304" pitchFamily="18" charset="0"/>
              </a:rPr>
              <a:t>iii. Issues from the Implementation </a:t>
            </a: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Despite the strategic positioning undertaken by BrewDog, a range of its former employees have been identified to be signing open letters regarding being bullet and treated like objects (</a:t>
            </a:r>
            <a:r>
              <a:rPr lang="en-GB" sz="1800"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Makortoff</a:t>
            </a: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Davies, 2021).</a:t>
            </a:r>
            <a:endParaRPr lang="en-GB"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Being sent under the banner “Punks with Purpose” has created a negative impact on the self-styled image of this brand followed by faceless corporate brewers. </a:t>
            </a:r>
            <a:endParaRPr lang="en-GB"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8E8BD912-36F7-E720-C26F-1331B87263D8}"/>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84DC9AF3-444A-FF84-F54B-4F86FA6B84B9}"/>
              </a:ext>
            </a:extLst>
          </p:cNvPr>
          <p:cNvPicPr>
            <a:picLocks noChangeAspect="1"/>
          </p:cNvPicPr>
          <p:nvPr/>
        </p:nvPicPr>
        <p:blipFill>
          <a:blip r:embed="rId3"/>
          <a:stretch>
            <a:fillRect/>
          </a:stretch>
        </p:blipFill>
        <p:spPr>
          <a:xfrm>
            <a:off x="7186863" y="2240621"/>
            <a:ext cx="4636169" cy="35417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36A2810-50BC-D38B-6AB3-4A2F19B0BFB3}"/>
              </a:ext>
            </a:extLst>
          </p:cNvPr>
          <p:cNvSpPr txBox="1"/>
          <p:nvPr/>
        </p:nvSpPr>
        <p:spPr>
          <a:xfrm>
            <a:off x="7331242" y="5782362"/>
            <a:ext cx="4636169"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10: Challenges faced by BrewDog</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a:t>
            </a:r>
            <a:r>
              <a:rPr lang="en-GB" sz="1800" dirty="0" err="1">
                <a:solidFill>
                  <a:srgbClr val="000000"/>
                </a:solidFill>
                <a:effectLst/>
                <a:latin typeface="Times New Roman" panose="02020603050405020304" pitchFamily="18" charset="0"/>
                <a:ea typeface="Times New Roman" panose="02020603050405020304" pitchFamily="18" charset="0"/>
              </a:rPr>
              <a:t>Makortoff</a:t>
            </a:r>
            <a:r>
              <a:rPr lang="en-GB" sz="1800" dirty="0">
                <a:solidFill>
                  <a:srgbClr val="000000"/>
                </a:solidFill>
                <a:effectLst/>
                <a:latin typeface="Times New Roman" panose="02020603050405020304" pitchFamily="18" charset="0"/>
                <a:ea typeface="Times New Roman" panose="02020603050405020304" pitchFamily="18" charset="0"/>
              </a:rPr>
              <a:t> and Davies, 2021)</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2871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16A65-1E54-5A44-A04A-28BBF506132C}"/>
              </a:ext>
            </a:extLst>
          </p:cNvPr>
          <p:cNvSpPr>
            <a:spLocks noGrp="1"/>
          </p:cNvSpPr>
          <p:nvPr>
            <p:ph idx="1"/>
          </p:nvPr>
        </p:nvSpPr>
        <p:spPr>
          <a:xfrm>
            <a:off x="4796588" y="2160409"/>
            <a:ext cx="7165973" cy="4384769"/>
          </a:xfrm>
        </p:spPr>
        <p:txBody>
          <a:bodyPr>
            <a:normAutofit fontScale="70000" lnSpcReduction="20000"/>
          </a:bodyPr>
          <a:lstStyle/>
          <a:p>
            <a:pPr marL="0" indent="0" algn="just">
              <a:lnSpc>
                <a:spcPct val="170000"/>
              </a:lnSpc>
              <a:spcBef>
                <a:spcPts val="1000"/>
              </a:spcBef>
              <a:spcAft>
                <a:spcPts val="1000"/>
              </a:spcAft>
              <a:buNone/>
            </a:pPr>
            <a:r>
              <a:rPr lang="en-GB" sz="3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Insights from the Analysis:</a:t>
            </a:r>
            <a:endParaRPr lang="en-GB" sz="34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00050" indent="-400050" algn="just">
              <a:lnSpc>
                <a:spcPct val="170000"/>
              </a:lnSpc>
              <a:spcBef>
                <a:spcPts val="600"/>
              </a:spcBef>
              <a:buAutoNum type="romanLcPeriod"/>
            </a:pPr>
            <a:r>
              <a:rPr lang="en-GB" sz="29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Sustainable Competitive Advantage (SCA) </a:t>
            </a:r>
          </a:p>
          <a:p>
            <a:pPr lvl="0" algn="just">
              <a:lnSpc>
                <a:spcPct val="170000"/>
              </a:lnSpc>
              <a:spcBef>
                <a:spcPts val="600"/>
              </a:spcBef>
              <a:buFont typeface="Wingdings" panose="05000000000000000000" pitchFamily="2" charset="2"/>
              <a:buChar char="Ø"/>
            </a:pPr>
            <a:r>
              <a:rPr lang="en-GB" sz="23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of 2020, BrewDog has paved the way towards making great beer without costing the planet by setting a roadmap towards zero operational emissions (BrewDog, 2023). </a:t>
            </a:r>
            <a:endParaRPr lang="en-GB" sz="23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70000"/>
              </a:lnSpc>
              <a:spcBef>
                <a:spcPts val="0"/>
              </a:spcBef>
              <a:buFont typeface="Wingdings" panose="05000000000000000000" pitchFamily="2" charset="2"/>
              <a:buChar char="Ø"/>
            </a:pPr>
            <a:r>
              <a:rPr lang="en-GB" sz="23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complies with the brand being officially addressed as a “Positive Planet Certified Carbon Negative” brand based on their measurement of carbon footprint. </a:t>
            </a:r>
            <a:endParaRPr lang="en-GB" sz="23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70000"/>
              </a:lnSpc>
              <a:spcBef>
                <a:spcPts val="0"/>
              </a:spcBef>
              <a:buFont typeface="Wingdings" panose="05000000000000000000" pitchFamily="2" charset="2"/>
              <a:buChar char="Ø"/>
            </a:pPr>
            <a:r>
              <a:rPr lang="en-GB" sz="2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Additionally, BrewDog is identified to be indulging in investing towards high-quality carbon removals while making stone-cold commitments towards future reductions. </a:t>
            </a:r>
            <a:endParaRPr lang="en-GB" sz="23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34C9726D-4EB3-B257-7A63-069BEA11F38D}"/>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4849F635-EC0B-B6D4-4401-157F594D64CF}"/>
              </a:ext>
            </a:extLst>
          </p:cNvPr>
          <p:cNvPicPr>
            <a:picLocks noChangeAspect="1"/>
          </p:cNvPicPr>
          <p:nvPr/>
        </p:nvPicPr>
        <p:blipFill>
          <a:blip r:embed="rId3"/>
          <a:stretch>
            <a:fillRect/>
          </a:stretch>
        </p:blipFill>
        <p:spPr>
          <a:xfrm>
            <a:off x="229439" y="2528908"/>
            <a:ext cx="4092080" cy="298729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D5749E7-A6E4-B425-1FE0-25A3EEBD9F0A}"/>
              </a:ext>
            </a:extLst>
          </p:cNvPr>
          <p:cNvSpPr txBox="1"/>
          <p:nvPr/>
        </p:nvSpPr>
        <p:spPr>
          <a:xfrm>
            <a:off x="229439" y="5671926"/>
            <a:ext cx="4230266"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11: </a:t>
            </a:r>
            <a:r>
              <a:rPr lang="en-GB" sz="1800" b="1" dirty="0" err="1">
                <a:solidFill>
                  <a:srgbClr val="000000"/>
                </a:solidFill>
                <a:effectLst/>
                <a:latin typeface="Times New Roman" panose="02020603050405020304" pitchFamily="18" charset="0"/>
                <a:ea typeface="Times New Roman" panose="02020603050405020304" pitchFamily="18" charset="0"/>
              </a:rPr>
              <a:t>BrewDog’s</a:t>
            </a:r>
            <a:r>
              <a:rPr lang="en-GB" sz="1800" b="1" dirty="0">
                <a:solidFill>
                  <a:srgbClr val="000000"/>
                </a:solidFill>
                <a:effectLst/>
                <a:latin typeface="Times New Roman" panose="02020603050405020304" pitchFamily="18" charset="0"/>
                <a:ea typeface="Times New Roman" panose="02020603050405020304" pitchFamily="18" charset="0"/>
              </a:rPr>
              <a:t> Certification </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BrewDog, 2023)</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50268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616032-9A39-FBA4-3C2B-12B2019AE1E6}"/>
              </a:ext>
            </a:extLst>
          </p:cNvPr>
          <p:cNvSpPr>
            <a:spLocks noGrp="1"/>
          </p:cNvSpPr>
          <p:nvPr>
            <p:ph idx="1"/>
          </p:nvPr>
        </p:nvSpPr>
        <p:spPr>
          <a:xfrm>
            <a:off x="199058" y="2192494"/>
            <a:ext cx="6297995" cy="4545190"/>
          </a:xfrm>
        </p:spPr>
        <p:txBody>
          <a:bodyPr>
            <a:normAutofit fontScale="92500" lnSpcReduction="20000"/>
          </a:bodyPr>
          <a:lstStyle/>
          <a:p>
            <a:pPr marL="0" indent="0" algn="just">
              <a:lnSpc>
                <a:spcPct val="170000"/>
              </a:lnSpc>
              <a:spcBef>
                <a:spcPts val="1000"/>
              </a:spcBef>
              <a:spcAft>
                <a:spcPts val="1000"/>
              </a:spcAft>
              <a:buNone/>
            </a:pPr>
            <a:r>
              <a:rPr lang="en-GB"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Insights from the Analysis:</a:t>
            </a:r>
            <a:endParaRPr lang="en-GB"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00050" indent="-400050" algn="just">
              <a:lnSpc>
                <a:spcPct val="170000"/>
              </a:lnSpc>
              <a:spcBef>
                <a:spcPts val="600"/>
              </a:spcBef>
              <a:buAutoNum type="romanLcPeriod"/>
            </a:pPr>
            <a:r>
              <a:rPr lang="en-GB" sz="24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Sustainable Competitive Advantage (SCA) </a:t>
            </a: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BrewDog is also focusing on opening a £12 million eco-friendly brewing facility with a bio-energy plant filling the production of about 176 million pints of craft beer annually (Watt, 2022). </a:t>
            </a:r>
            <a:endParaRPr lang="en-GB" sz="1800" u="none" strike="noStrike" dirty="0">
              <a:effectLst/>
              <a:latin typeface="Arial" panose="020B0604020202020204" pitchFamily="34" charset="0"/>
              <a:ea typeface="Arial" panose="020B0604020202020204" pitchFamily="34"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The following sustainability move for BrewDog is focused towards reducing carbon emissions by about 7500 tonnes.</a:t>
            </a:r>
            <a:endParaRPr lang="en-GB" sz="1800" u="none" strike="noStrike" dirty="0">
              <a:effectLst/>
              <a:latin typeface="Arial" panose="020B0604020202020204" pitchFamily="34" charset="0"/>
              <a:ea typeface="Arial" panose="020B0604020202020204" pitchFamily="34" charset="0"/>
            </a:endParaRPr>
          </a:p>
          <a:p>
            <a:pPr algn="just">
              <a:lnSpc>
                <a:spcPct val="160000"/>
              </a:lnSpc>
              <a:buFont typeface="Wingdings" panose="05000000000000000000" pitchFamily="2" charset="2"/>
              <a:buChar char="Ø"/>
            </a:pPr>
            <a:r>
              <a:rPr lang="en-GB" sz="1800" dirty="0">
                <a:solidFill>
                  <a:srgbClr val="000000"/>
                </a:solidFill>
                <a:effectLst/>
                <a:latin typeface="Times New Roman" panose="02020603050405020304" pitchFamily="18" charset="0"/>
                <a:ea typeface="Times New Roman" panose="02020603050405020304" pitchFamily="18" charset="0"/>
              </a:rPr>
              <a:t>It also holds a major opportunity of bringing in an operational investment of £50 million for the company with scope for continuous improvement.</a:t>
            </a:r>
            <a:endParaRPr lang="en-GB" dirty="0"/>
          </a:p>
        </p:txBody>
      </p:sp>
      <p:sp>
        <p:nvSpPr>
          <p:cNvPr id="4" name="Title 1">
            <a:extLst>
              <a:ext uri="{FF2B5EF4-FFF2-40B4-BE49-F238E27FC236}">
                <a16:creationId xmlns:a16="http://schemas.microsoft.com/office/drawing/2014/main" id="{1F242184-598D-14E1-C6F4-B1DB20EDA445}"/>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0150B295-24D5-A9E5-AA19-A6B20F051653}"/>
              </a:ext>
            </a:extLst>
          </p:cNvPr>
          <p:cNvPicPr>
            <a:picLocks noChangeAspect="1"/>
          </p:cNvPicPr>
          <p:nvPr/>
        </p:nvPicPr>
        <p:blipFill>
          <a:blip r:embed="rId3"/>
          <a:stretch>
            <a:fillRect/>
          </a:stretch>
        </p:blipFill>
        <p:spPr>
          <a:xfrm>
            <a:off x="6688962" y="2506640"/>
            <a:ext cx="5303980" cy="297976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77961AD-3B9D-28C0-DD95-12FE758C392E}"/>
              </a:ext>
            </a:extLst>
          </p:cNvPr>
          <p:cNvSpPr txBox="1"/>
          <p:nvPr/>
        </p:nvSpPr>
        <p:spPr>
          <a:xfrm>
            <a:off x="7026442" y="5713110"/>
            <a:ext cx="4966500"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12: Partnerships of BrewDog</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a:t>
            </a:r>
            <a:r>
              <a:rPr lang="en-GB" sz="1800" dirty="0" err="1">
                <a:solidFill>
                  <a:srgbClr val="000000"/>
                </a:solidFill>
                <a:effectLst/>
                <a:latin typeface="Times New Roman" panose="02020603050405020304" pitchFamily="18" charset="0"/>
                <a:ea typeface="Times New Roman" panose="02020603050405020304" pitchFamily="18" charset="0"/>
              </a:rPr>
              <a:t>Arenson</a:t>
            </a:r>
            <a:r>
              <a:rPr lang="en-GB" sz="1800" dirty="0">
                <a:solidFill>
                  <a:srgbClr val="000000"/>
                </a:solidFill>
                <a:effectLst/>
                <a:latin typeface="Times New Roman" panose="02020603050405020304" pitchFamily="18" charset="0"/>
                <a:ea typeface="Times New Roman" panose="02020603050405020304" pitchFamily="18" charset="0"/>
              </a:rPr>
              <a:t>, 2021)</a:t>
            </a:r>
            <a:endParaRPr lang="en-GB" dirty="0"/>
          </a:p>
        </p:txBody>
      </p:sp>
    </p:spTree>
    <p:extLst>
      <p:ext uri="{BB962C8B-B14F-4D97-AF65-F5344CB8AC3E}">
        <p14:creationId xmlns:p14="http://schemas.microsoft.com/office/powerpoint/2010/main" val="323397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D645B-2120-DC22-2CA8-D10102F78420}"/>
              </a:ext>
            </a:extLst>
          </p:cNvPr>
          <p:cNvSpPr>
            <a:spLocks noGrp="1"/>
          </p:cNvSpPr>
          <p:nvPr>
            <p:ph idx="1"/>
          </p:nvPr>
        </p:nvSpPr>
        <p:spPr>
          <a:xfrm>
            <a:off x="4948119" y="2128324"/>
            <a:ext cx="7117846" cy="4529150"/>
          </a:xfrm>
        </p:spPr>
        <p:txBody>
          <a:bodyPr>
            <a:normAutofit fontScale="85000" lnSpcReduction="20000"/>
          </a:bodyPr>
          <a:lstStyle/>
          <a:p>
            <a:pPr marL="0" indent="0" algn="just">
              <a:lnSpc>
                <a:spcPct val="170000"/>
              </a:lnSpc>
              <a:spcBef>
                <a:spcPts val="1000"/>
              </a:spcBef>
              <a:spcAft>
                <a:spcPts val="1000"/>
              </a:spcAft>
              <a:buNone/>
            </a:pPr>
            <a:r>
              <a:rPr lang="en-GB"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Insights from the Analysis:</a:t>
            </a:r>
            <a:endParaRPr lang="en-GB" sz="28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70000"/>
              </a:lnSpc>
              <a:spcBef>
                <a:spcPts val="1000"/>
              </a:spcBef>
              <a:spcAft>
                <a:spcPts val="1000"/>
              </a:spcAft>
              <a:buNone/>
            </a:pPr>
            <a:r>
              <a:rPr lang="en-GB" sz="24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ii. Possible Key Issues </a:t>
            </a: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A possible challenge for BrewDog can be its corporate governance and toxic workplace culture. </a:t>
            </a:r>
            <a:endParaRPr lang="en-GB" sz="19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This is also accompanied by the brand being subject to a range of damaging allegations following a negative impact on the brand image (Bridge House, 2022). </a:t>
            </a:r>
            <a:endParaRPr lang="en-GB" sz="19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Moreover, failing to embed the guiding corporate governance principles has paved the way for massively damaging negative publicity in addition to being time-consuming and expensive for addressing the commercial and reputational fallout. </a:t>
            </a:r>
            <a:endParaRPr lang="en-GB" sz="1900" u="none" strike="noStrike" dirty="0">
              <a:effectLst/>
              <a:latin typeface="Arial" panose="020B0604020202020204" pitchFamily="34" charset="0"/>
              <a:ea typeface="Arial" panose="020B0604020202020204" pitchFamily="34" charset="0"/>
            </a:endParaRPr>
          </a:p>
        </p:txBody>
      </p:sp>
      <p:sp>
        <p:nvSpPr>
          <p:cNvPr id="4" name="Title 1">
            <a:extLst>
              <a:ext uri="{FF2B5EF4-FFF2-40B4-BE49-F238E27FC236}">
                <a16:creationId xmlns:a16="http://schemas.microsoft.com/office/drawing/2014/main" id="{9096A16C-8B1A-B501-E837-271A7F8BCD7A}"/>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58FC9042-B059-FED8-CC74-E9143EFA9CF7}"/>
              </a:ext>
            </a:extLst>
          </p:cNvPr>
          <p:cNvPicPr>
            <a:picLocks noChangeAspect="1"/>
          </p:cNvPicPr>
          <p:nvPr/>
        </p:nvPicPr>
        <p:blipFill>
          <a:blip r:embed="rId3"/>
          <a:stretch>
            <a:fillRect/>
          </a:stretch>
        </p:blipFill>
        <p:spPr>
          <a:xfrm>
            <a:off x="149228" y="2806257"/>
            <a:ext cx="4649663" cy="26320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2CD70E1-CFE4-3AF2-5F04-758E31C0E8E0}"/>
              </a:ext>
            </a:extLst>
          </p:cNvPr>
          <p:cNvSpPr txBox="1"/>
          <p:nvPr/>
        </p:nvSpPr>
        <p:spPr>
          <a:xfrm>
            <a:off x="149228" y="5610427"/>
            <a:ext cx="4798891" cy="80054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13: </a:t>
            </a:r>
            <a:r>
              <a:rPr lang="en-GB" sz="1800" b="1" i="1" dirty="0">
                <a:solidFill>
                  <a:srgbClr val="000000"/>
                </a:solidFill>
                <a:effectLst/>
                <a:latin typeface="Times New Roman" panose="02020603050405020304" pitchFamily="18" charset="0"/>
                <a:ea typeface="Times New Roman" panose="02020603050405020304" pitchFamily="18" charset="0"/>
              </a:rPr>
              <a:t>“Buy Brands You Love”</a:t>
            </a:r>
            <a:r>
              <a:rPr lang="en-GB" sz="1800" dirty="0">
                <a:solidFill>
                  <a:srgbClr val="000000"/>
                </a:solidFill>
                <a:effectLst/>
                <a:latin typeface="Times New Roman" panose="02020603050405020304" pitchFamily="18" charset="0"/>
                <a:ea typeface="Times New Roman" panose="02020603050405020304" pitchFamily="18" charset="0"/>
              </a:rPr>
              <a:t> </a:t>
            </a:r>
            <a:r>
              <a:rPr lang="en-GB" sz="1800" b="1" dirty="0">
                <a:solidFill>
                  <a:srgbClr val="000000"/>
                </a:solidFill>
                <a:effectLst/>
                <a:latin typeface="Times New Roman" panose="02020603050405020304" pitchFamily="18" charset="0"/>
                <a:ea typeface="Times New Roman" panose="02020603050405020304" pitchFamily="18" charset="0"/>
              </a:rPr>
              <a:t>of BrewDog</a:t>
            </a:r>
            <a:endParaRPr lang="en-GB" sz="1800" dirty="0">
              <a:effectLst/>
              <a:latin typeface="Arial" panose="020B0604020202020204" pitchFamily="34" charset="0"/>
              <a:ea typeface="Arial" panose="020B0604020202020204" pitchFamily="34" charset="0"/>
            </a:endParaRPr>
          </a:p>
          <a:p>
            <a:pPr algn="ctr">
              <a:lnSpc>
                <a:spcPct val="115000"/>
              </a:lnSpc>
            </a:pPr>
            <a:r>
              <a:rPr lang="en-GB" sz="1800" dirty="0">
                <a:solidFill>
                  <a:srgbClr val="000000"/>
                </a:solidFill>
                <a:effectLst/>
                <a:latin typeface="Times New Roman" panose="02020603050405020304" pitchFamily="18" charset="0"/>
                <a:ea typeface="Times New Roman" panose="02020603050405020304" pitchFamily="18" charset="0"/>
              </a:rPr>
              <a:t>(Source: Bain, 2021)</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7760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AAE8B-77F4-467E-4FF9-6DE09684AE47}"/>
              </a:ext>
            </a:extLst>
          </p:cNvPr>
          <p:cNvSpPr>
            <a:spLocks noGrp="1"/>
          </p:cNvSpPr>
          <p:nvPr>
            <p:ph idx="1"/>
          </p:nvPr>
        </p:nvSpPr>
        <p:spPr>
          <a:xfrm>
            <a:off x="199059" y="2176451"/>
            <a:ext cx="7100099" cy="4432895"/>
          </a:xfrm>
        </p:spPr>
        <p:txBody>
          <a:bodyPr>
            <a:normAutofit/>
          </a:bodyPr>
          <a:lstStyle/>
          <a:p>
            <a:pPr marL="0" indent="0" algn="just">
              <a:lnSpc>
                <a:spcPct val="170000"/>
              </a:lnSpc>
              <a:spcBef>
                <a:spcPts val="1000"/>
              </a:spcBef>
              <a:spcAft>
                <a:spcPts val="1000"/>
              </a:spcAft>
              <a:buNone/>
            </a:pPr>
            <a:r>
              <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Insights from the Analysis:</a:t>
            </a:r>
            <a:endParaRPr lang="en-GB"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70000"/>
              </a:lnSpc>
              <a:spcBef>
                <a:spcPts val="1000"/>
              </a:spcBef>
              <a:spcAft>
                <a:spcPts val="1000"/>
              </a:spcAft>
              <a:buNone/>
            </a:pPr>
            <a:r>
              <a:rPr lang="en-GB" sz="20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ii. Possible Key Issues </a:t>
            </a:r>
          </a:p>
          <a:p>
            <a:pPr lvl="0" algn="just">
              <a:lnSpc>
                <a:spcPct val="150000"/>
              </a:lnSpc>
              <a:buFont typeface="Wingdings" panose="05000000000000000000" pitchFamily="2" charset="2"/>
              <a:buChar char="Ø"/>
            </a:pP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potential challenge also lies with the fact that the crisis faced by BrewDog serves as a cautionary tale towards following the advice of</a:t>
            </a:r>
            <a:r>
              <a:rPr lang="en-GB" sz="200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“buy brands you love”</a:t>
            </a: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(Bain, 2021).</a:t>
            </a:r>
            <a:endParaRPr lang="en-GB" sz="20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same is also accompanied by the involvement of B Lab associated with its kitemark reviewing the brand.</a:t>
            </a:r>
            <a:endParaRPr lang="en-GB" sz="20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FCFADEB4-4F86-B738-6196-87B02BE3BB38}"/>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4AA5B74D-E944-A202-8C3D-4401EA9BAB7F}"/>
              </a:ext>
            </a:extLst>
          </p:cNvPr>
          <p:cNvPicPr>
            <a:picLocks noChangeAspect="1"/>
          </p:cNvPicPr>
          <p:nvPr/>
        </p:nvPicPr>
        <p:blipFill>
          <a:blip r:embed="rId3"/>
          <a:stretch>
            <a:fillRect/>
          </a:stretch>
        </p:blipFill>
        <p:spPr>
          <a:xfrm>
            <a:off x="7581506" y="2176451"/>
            <a:ext cx="4065063" cy="347734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ED2B420-4B6E-16CC-9D73-205E227CE93B}"/>
              </a:ext>
            </a:extLst>
          </p:cNvPr>
          <p:cNvSpPr txBox="1"/>
          <p:nvPr/>
        </p:nvSpPr>
        <p:spPr>
          <a:xfrm>
            <a:off x="7241543" y="5727487"/>
            <a:ext cx="4950457"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14: BrewDog World Cup Controversy</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Taylor, 2022)</a:t>
            </a:r>
            <a:endParaRPr lang="en-GB" dirty="0"/>
          </a:p>
        </p:txBody>
      </p:sp>
    </p:spTree>
    <p:extLst>
      <p:ext uri="{BB962C8B-B14F-4D97-AF65-F5344CB8AC3E}">
        <p14:creationId xmlns:p14="http://schemas.microsoft.com/office/powerpoint/2010/main" val="73504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5D17-7149-16E9-7F78-9B0C5FE5FB07}"/>
              </a:ext>
            </a:extLst>
          </p:cNvPr>
          <p:cNvSpPr>
            <a:spLocks noGrp="1"/>
          </p:cNvSpPr>
          <p:nvPr>
            <p:ph idx="1"/>
          </p:nvPr>
        </p:nvSpPr>
        <p:spPr>
          <a:xfrm>
            <a:off x="4684295" y="2197768"/>
            <a:ext cx="7262224" cy="4475747"/>
          </a:xfrm>
        </p:spPr>
        <p:txBody>
          <a:bodyPr>
            <a:normAutofit fontScale="92500" lnSpcReduction="20000"/>
          </a:bodyPr>
          <a:lstStyle/>
          <a:p>
            <a:pPr marL="0" indent="0" algn="just">
              <a:lnSpc>
                <a:spcPct val="150000"/>
              </a:lnSpc>
              <a:spcBef>
                <a:spcPts val="1000"/>
              </a:spcBef>
              <a:spcAft>
                <a:spcPts val="1000"/>
              </a:spcAft>
              <a:buNone/>
            </a:pPr>
            <a:r>
              <a:rPr lang="en-GB" sz="2800" b="1" dirty="0">
                <a:solidFill>
                  <a:srgbClr val="000000"/>
                </a:solidFill>
                <a:effectLst/>
                <a:latin typeface="Times New Roman" panose="02020603050405020304" pitchFamily="18" charset="0"/>
                <a:ea typeface="Times New Roman" panose="02020603050405020304" pitchFamily="18" charset="0"/>
              </a:rPr>
              <a:t>c. Conclusions and Recommendations:</a:t>
            </a:r>
            <a:endParaRPr lang="en-GB" sz="2800" b="1" dirty="0">
              <a:effectLst/>
              <a:latin typeface="Times New Roman" panose="02020603050405020304" pitchFamily="18" charset="0"/>
              <a:ea typeface="Times New Roman" panose="02020603050405020304" pitchFamily="18" charset="0"/>
            </a:endParaRPr>
          </a:p>
          <a:p>
            <a:pPr marL="514350" indent="-514350">
              <a:buAutoNum type="romanLcPeriod"/>
            </a:pPr>
            <a:r>
              <a:rPr lang="en-GB"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Things Done Currently </a:t>
            </a:r>
          </a:p>
          <a:p>
            <a:pPr lvl="0" algn="just">
              <a:lnSpc>
                <a:spcPct val="17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A potentially positive attribute undertaken by BrewDog is its inspirational effort towards reducing its carbon footprint and relevant steps for minimising and mitigating its emissions (Saxon, 2022).</a:t>
            </a:r>
            <a:endParaRPr lang="en-GB" sz="1900" u="none" strike="noStrike" dirty="0">
              <a:effectLst/>
              <a:latin typeface="Arial" panose="020B0604020202020204" pitchFamily="34" charset="0"/>
              <a:ea typeface="Arial" panose="020B0604020202020204" pitchFamily="34" charset="0"/>
            </a:endParaRPr>
          </a:p>
          <a:p>
            <a:pPr lvl="0" algn="just">
              <a:lnSpc>
                <a:spcPct val="17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It is following the brand and also playing a relevant critical leadership role towards encouraging other associated businesses for doing the same.</a:t>
            </a:r>
            <a:endParaRPr lang="en-GB" sz="1900" u="none" strike="noStrike" dirty="0">
              <a:effectLst/>
              <a:latin typeface="Arial" panose="020B0604020202020204" pitchFamily="34" charset="0"/>
              <a:ea typeface="Arial" panose="020B0604020202020204" pitchFamily="34" charset="0"/>
            </a:endParaRPr>
          </a:p>
          <a:p>
            <a:pPr algn="just">
              <a:lnSpc>
                <a:spcPct val="170000"/>
              </a:lnSpc>
              <a:buFont typeface="Wingdings" panose="05000000000000000000" pitchFamily="2" charset="2"/>
              <a:buChar char="Ø"/>
            </a:pPr>
            <a:r>
              <a:rPr lang="en-GB" sz="1900" dirty="0">
                <a:solidFill>
                  <a:srgbClr val="000000"/>
                </a:solidFill>
                <a:effectLst/>
                <a:latin typeface="Times New Roman" panose="02020603050405020304" pitchFamily="18" charset="0"/>
                <a:ea typeface="Times New Roman" panose="02020603050405020304" pitchFamily="18" charset="0"/>
              </a:rPr>
              <a:t>BrewDog is also accounting for setting exemplary standards concerning its sector by posing as a great example for others.</a:t>
            </a:r>
            <a:endParaRPr lang="en-GB" sz="3000" b="1" i="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3A488F1-B63F-AD34-0F7B-A33F91981A48}"/>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56837DAE-B409-0253-2AA5-5FDCED08D299}"/>
              </a:ext>
            </a:extLst>
          </p:cNvPr>
          <p:cNvPicPr>
            <a:picLocks noChangeAspect="1"/>
          </p:cNvPicPr>
          <p:nvPr/>
        </p:nvPicPr>
        <p:blipFill>
          <a:blip r:embed="rId3"/>
          <a:stretch>
            <a:fillRect/>
          </a:stretch>
        </p:blipFill>
        <p:spPr>
          <a:xfrm>
            <a:off x="245481" y="2817185"/>
            <a:ext cx="3889585" cy="207891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E5D33FD-6A32-BD6C-91AA-831C7E95B4BE}"/>
              </a:ext>
            </a:extLst>
          </p:cNvPr>
          <p:cNvSpPr txBox="1"/>
          <p:nvPr/>
        </p:nvSpPr>
        <p:spPr>
          <a:xfrm>
            <a:off x="-192505" y="5024438"/>
            <a:ext cx="5117432"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15: </a:t>
            </a:r>
            <a:r>
              <a:rPr lang="en-GB" sz="1800" b="1" dirty="0" err="1">
                <a:solidFill>
                  <a:srgbClr val="000000"/>
                </a:solidFill>
                <a:effectLst/>
                <a:latin typeface="Times New Roman" panose="02020603050405020304" pitchFamily="18" charset="0"/>
                <a:ea typeface="Times New Roman" panose="02020603050405020304" pitchFamily="18" charset="0"/>
              </a:rPr>
              <a:t>BrewDog’s</a:t>
            </a:r>
            <a:r>
              <a:rPr lang="en-GB" sz="1800" b="1" dirty="0">
                <a:solidFill>
                  <a:srgbClr val="000000"/>
                </a:solidFill>
                <a:effectLst/>
                <a:latin typeface="Times New Roman" panose="02020603050405020304" pitchFamily="18" charset="0"/>
                <a:ea typeface="Times New Roman" panose="02020603050405020304" pitchFamily="18" charset="0"/>
              </a:rPr>
              <a:t> Carbon Footprint Effort</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Saxon, 2022)</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21565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2A5E6-5869-E64C-B723-AA7664489BD5}"/>
              </a:ext>
            </a:extLst>
          </p:cNvPr>
          <p:cNvSpPr>
            <a:spLocks noGrp="1"/>
          </p:cNvSpPr>
          <p:nvPr>
            <p:ph idx="1"/>
          </p:nvPr>
        </p:nvSpPr>
        <p:spPr>
          <a:xfrm>
            <a:off x="166974" y="2176452"/>
            <a:ext cx="8062626" cy="4497064"/>
          </a:xfrm>
        </p:spPr>
        <p:txBody>
          <a:bodyPr>
            <a:normAutofit lnSpcReduction="10000"/>
          </a:bodyPr>
          <a:lstStyle/>
          <a:p>
            <a:pPr marL="0" indent="0" algn="just">
              <a:lnSpc>
                <a:spcPct val="150000"/>
              </a:lnSpc>
              <a:spcBef>
                <a:spcPts val="1000"/>
              </a:spcBef>
              <a:spcAft>
                <a:spcPts val="1000"/>
              </a:spcAft>
              <a:buNone/>
            </a:pPr>
            <a:r>
              <a:rPr lang="en-GB" sz="2400" b="1" dirty="0">
                <a:solidFill>
                  <a:srgbClr val="000000"/>
                </a:solidFill>
                <a:effectLst/>
                <a:latin typeface="Times New Roman" panose="02020603050405020304" pitchFamily="18" charset="0"/>
                <a:ea typeface="Times New Roman" panose="02020603050405020304" pitchFamily="18" charset="0"/>
              </a:rPr>
              <a:t>c. Conclusions and Recommendations:</a:t>
            </a:r>
            <a:endParaRPr lang="en-GB" sz="2400" b="1" dirty="0">
              <a:effectLst/>
              <a:latin typeface="Times New Roman" panose="02020603050405020304" pitchFamily="18" charset="0"/>
              <a:ea typeface="Times New Roman" panose="02020603050405020304" pitchFamily="18" charset="0"/>
            </a:endParaRPr>
          </a:p>
          <a:p>
            <a:pPr marL="0" indent="0">
              <a:buNone/>
            </a:pPr>
            <a:r>
              <a:rPr lang="en-US"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ii. Things to be Considered Differently </a:t>
            </a: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A considerable disruption required for BrewDog is technology as a way of streamlining operations.</a:t>
            </a:r>
            <a:endParaRPr lang="en-GB" sz="19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This is relevant to the potential implementation of Artificial Intelligence and Internet of Things solutions for helping with maximising output (Brewer World, 2019). </a:t>
            </a:r>
            <a:endParaRPr lang="en-GB" sz="19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rPr>
              <a:t> The following can also prove beneficial for the brand in optimising labour, improving efficiency, and boosting profit without compromising on quality. </a:t>
            </a:r>
            <a:endParaRPr lang="en-GB" sz="1900" u="none" strike="noStrike" dirty="0">
              <a:effectLst/>
              <a:latin typeface="Arial" panose="020B0604020202020204" pitchFamily="34" charset="0"/>
              <a:ea typeface="Arial" panose="020B0604020202020204" pitchFamily="34" charset="0"/>
            </a:endParaRPr>
          </a:p>
        </p:txBody>
      </p:sp>
      <p:sp>
        <p:nvSpPr>
          <p:cNvPr id="4" name="Title 1">
            <a:extLst>
              <a:ext uri="{FF2B5EF4-FFF2-40B4-BE49-F238E27FC236}">
                <a16:creationId xmlns:a16="http://schemas.microsoft.com/office/drawing/2014/main" id="{EC48EC59-F16C-D6D8-2165-EE2F65DE8D2B}"/>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5919A2FF-4E2E-83A5-AED1-6842D40148C6}"/>
              </a:ext>
            </a:extLst>
          </p:cNvPr>
          <p:cNvPicPr>
            <a:picLocks noChangeAspect="1"/>
          </p:cNvPicPr>
          <p:nvPr/>
        </p:nvPicPr>
        <p:blipFill>
          <a:blip r:embed="rId3"/>
          <a:stretch>
            <a:fillRect/>
          </a:stretch>
        </p:blipFill>
        <p:spPr>
          <a:xfrm>
            <a:off x="8694822" y="2320831"/>
            <a:ext cx="2887578" cy="343706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8C4147C-D33D-528B-2862-B089717F2D10}"/>
              </a:ext>
            </a:extLst>
          </p:cNvPr>
          <p:cNvSpPr txBox="1"/>
          <p:nvPr/>
        </p:nvSpPr>
        <p:spPr>
          <a:xfrm>
            <a:off x="8171985" y="5782997"/>
            <a:ext cx="4020015"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16: </a:t>
            </a:r>
            <a:r>
              <a:rPr lang="en-GB" sz="1800" b="1" dirty="0" err="1">
                <a:solidFill>
                  <a:srgbClr val="000000"/>
                </a:solidFill>
                <a:effectLst/>
                <a:latin typeface="Times New Roman" panose="02020603050405020304" pitchFamily="18" charset="0"/>
                <a:ea typeface="Times New Roman" panose="02020603050405020304" pitchFamily="18" charset="0"/>
              </a:rPr>
              <a:t>TapIO</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Brewer World, 2019)</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7521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D3AF49-9471-F77F-2580-C3A0E0445A71}"/>
              </a:ext>
            </a:extLst>
          </p:cNvPr>
          <p:cNvSpPr>
            <a:spLocks noGrp="1"/>
          </p:cNvSpPr>
          <p:nvPr>
            <p:ph idx="1"/>
          </p:nvPr>
        </p:nvSpPr>
        <p:spPr>
          <a:xfrm>
            <a:off x="2823410" y="2082215"/>
            <a:ext cx="6545179" cy="4700337"/>
          </a:xfrm>
        </p:spPr>
        <p:txBody>
          <a:bodyPr>
            <a:normAutofit lnSpcReduction="10000"/>
          </a:bodyPr>
          <a:lstStyle/>
          <a:p>
            <a:pPr marL="0" indent="0" algn="just">
              <a:lnSpc>
                <a:spcPct val="150000"/>
              </a:lnSpc>
              <a:spcBef>
                <a:spcPts val="1000"/>
              </a:spcBef>
              <a:spcAft>
                <a:spcPts val="1000"/>
              </a:spcAft>
              <a:buNone/>
            </a:pPr>
            <a:r>
              <a:rPr lang="en-GB" sz="2400" b="1" dirty="0">
                <a:solidFill>
                  <a:srgbClr val="000000"/>
                </a:solidFill>
                <a:effectLst/>
                <a:latin typeface="Times New Roman" panose="02020603050405020304" pitchFamily="18" charset="0"/>
                <a:ea typeface="Times New Roman" panose="02020603050405020304" pitchFamily="18" charset="0"/>
              </a:rPr>
              <a:t>c. Conclusions and Recommendations:</a:t>
            </a:r>
            <a:endParaRPr lang="en-GB" sz="2400" b="1" dirty="0">
              <a:effectLst/>
              <a:latin typeface="Times New Roman" panose="02020603050405020304" pitchFamily="18" charset="0"/>
              <a:ea typeface="Times New Roman" panose="02020603050405020304" pitchFamily="18" charset="0"/>
            </a:endParaRPr>
          </a:p>
          <a:p>
            <a:pPr marL="0" indent="0">
              <a:buNone/>
            </a:pPr>
            <a:r>
              <a:rPr lang="en-US" sz="20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iii. Key Competitive Threats </a:t>
            </a:r>
          </a:p>
          <a:p>
            <a:pPr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A concerning thread for BrewDog can be extensive resilience towards adopting flexible and innovative business models for value addition.</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As per the views of Singh </a:t>
            </a:r>
            <a:r>
              <a:rPr lang="en-GB" sz="1800" i="1" u="none" strike="noStrike" dirty="0">
                <a:solidFill>
                  <a:srgbClr val="000000"/>
                </a:solidFill>
                <a:effectLst/>
                <a:latin typeface="Times New Roman" panose="02020603050405020304" pitchFamily="18" charset="0"/>
                <a:ea typeface="Times New Roman" panose="02020603050405020304" pitchFamily="18" charset="0"/>
              </a:rPr>
              <a:t>et al</a:t>
            </a:r>
            <a:r>
              <a:rPr lang="en-GB" sz="1800" u="none" strike="noStrike" dirty="0">
                <a:solidFill>
                  <a:srgbClr val="000000"/>
                </a:solidFill>
                <a:effectLst/>
                <a:latin typeface="Times New Roman" panose="02020603050405020304" pitchFamily="18" charset="0"/>
                <a:ea typeface="Times New Roman" panose="02020603050405020304" pitchFamily="18" charset="0"/>
              </a:rPr>
              <a:t>. (2022), the implementation of innovative measures requires business ecosystems that can encourage co-creative engagement. </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The considerable gaps can also involve potential market threats from other established brands like </a:t>
            </a:r>
            <a:r>
              <a:rPr lang="en-GB" sz="1800" i="1" u="none" strike="noStrike" dirty="0">
                <a:solidFill>
                  <a:srgbClr val="000000"/>
                </a:solidFill>
                <a:effectLst/>
                <a:latin typeface="Times New Roman" panose="02020603050405020304" pitchFamily="18" charset="0"/>
                <a:ea typeface="Times New Roman" panose="02020603050405020304" pitchFamily="18" charset="0"/>
              </a:rPr>
              <a:t>Heineken</a:t>
            </a:r>
            <a:r>
              <a:rPr lang="en-GB" sz="1800" u="none" strike="noStrike" dirty="0">
                <a:solidFill>
                  <a:srgbClr val="000000"/>
                </a:solidFill>
                <a:effectLst/>
                <a:latin typeface="Times New Roman" panose="02020603050405020304" pitchFamily="18" charset="0"/>
                <a:ea typeface="Times New Roman" panose="02020603050405020304" pitchFamily="18" charset="0"/>
              </a:rPr>
              <a:t> and </a:t>
            </a:r>
            <a:r>
              <a:rPr lang="en-GB" sz="1800" i="1" u="none" strike="noStrike" dirty="0">
                <a:solidFill>
                  <a:srgbClr val="000000"/>
                </a:solidFill>
                <a:effectLst/>
                <a:latin typeface="Times New Roman" panose="02020603050405020304" pitchFamily="18" charset="0"/>
                <a:ea typeface="Times New Roman" panose="02020603050405020304" pitchFamily="18" charset="0"/>
              </a:rPr>
              <a:t>Carlsberg</a:t>
            </a:r>
            <a:r>
              <a:rPr lang="en-GB" sz="1800" u="none" strike="noStrike" dirty="0">
                <a:solidFill>
                  <a:srgbClr val="000000"/>
                </a:solidFill>
                <a:effectLst/>
                <a:latin typeface="Times New Roman" panose="02020603050405020304" pitchFamily="18" charset="0"/>
                <a:ea typeface="Times New Roman" panose="02020603050405020304" pitchFamily="18" charset="0"/>
              </a:rPr>
              <a:t>.</a:t>
            </a:r>
            <a:endParaRPr lang="en-GB" sz="1800" u="none" strike="noStrike" dirty="0">
              <a:effectLst/>
              <a:latin typeface="Arial" panose="020B0604020202020204" pitchFamily="34" charset="0"/>
              <a:ea typeface="Arial" panose="020B0604020202020204" pitchFamily="34" charset="0"/>
            </a:endParaRPr>
          </a:p>
        </p:txBody>
      </p:sp>
      <p:sp>
        <p:nvSpPr>
          <p:cNvPr id="4" name="Title 1">
            <a:extLst>
              <a:ext uri="{FF2B5EF4-FFF2-40B4-BE49-F238E27FC236}">
                <a16:creationId xmlns:a16="http://schemas.microsoft.com/office/drawing/2014/main" id="{163FD370-75F5-BE3F-D106-CCB6FE625654}"/>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4) FINDINGS FROM ANALYSIS </a:t>
            </a:r>
          </a:p>
        </p:txBody>
      </p:sp>
      <p:pic>
        <p:nvPicPr>
          <p:cNvPr id="2" name="Picture 1">
            <a:extLst>
              <a:ext uri="{FF2B5EF4-FFF2-40B4-BE49-F238E27FC236}">
                <a16:creationId xmlns:a16="http://schemas.microsoft.com/office/drawing/2014/main" id="{809D094B-36A9-719D-3795-016A89A6D8E3}"/>
              </a:ext>
            </a:extLst>
          </p:cNvPr>
          <p:cNvPicPr>
            <a:picLocks noChangeAspect="1"/>
          </p:cNvPicPr>
          <p:nvPr/>
        </p:nvPicPr>
        <p:blipFill rotWithShape="1">
          <a:blip r:embed="rId3"/>
          <a:srcRect l="27716" t="2389" r="27198" b="3295"/>
          <a:stretch/>
        </p:blipFill>
        <p:spPr>
          <a:xfrm>
            <a:off x="417095" y="2432008"/>
            <a:ext cx="2053389" cy="3972050"/>
          </a:xfrm>
          <a:prstGeom prst="rect">
            <a:avLst/>
          </a:prstGeom>
          <a:ln>
            <a:solidFill>
              <a:schemeClr val="bg1"/>
            </a:solidFill>
          </a:ln>
          <a:effectLst>
            <a:outerShdw blurRad="292100" dist="139700" dir="2700000" algn="tl" rotWithShape="0">
              <a:srgbClr val="333333">
                <a:alpha val="65000"/>
              </a:srgbClr>
            </a:outerShdw>
          </a:effectLst>
        </p:spPr>
      </p:pic>
      <p:pic>
        <p:nvPicPr>
          <p:cNvPr id="1026" name="Picture 2" descr="Carlsberg Beer In Cans - 1 Liter - Jewel-Osco">
            <a:extLst>
              <a:ext uri="{FF2B5EF4-FFF2-40B4-BE49-F238E27FC236}">
                <a16:creationId xmlns:a16="http://schemas.microsoft.com/office/drawing/2014/main" id="{BA8DC821-FC20-E553-0EC5-D0427D75AA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028" r="24815"/>
          <a:stretch/>
        </p:blipFill>
        <p:spPr bwMode="auto">
          <a:xfrm>
            <a:off x="9689430" y="2379871"/>
            <a:ext cx="2085475" cy="4076700"/>
          </a:xfrm>
          <a:prstGeom prst="rect">
            <a:avLst/>
          </a:prstGeom>
          <a:ln>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9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0E24-93F8-1249-76AB-F791E79FBE6B}"/>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1) INTRODUCTION </a:t>
            </a:r>
          </a:p>
        </p:txBody>
      </p:sp>
      <p:sp>
        <p:nvSpPr>
          <p:cNvPr id="3" name="Content Placeholder 2">
            <a:extLst>
              <a:ext uri="{FF2B5EF4-FFF2-40B4-BE49-F238E27FC236}">
                <a16:creationId xmlns:a16="http://schemas.microsoft.com/office/drawing/2014/main" id="{30FE1DF0-61A8-E00A-C952-4DFF000FDF55}"/>
              </a:ext>
            </a:extLst>
          </p:cNvPr>
          <p:cNvSpPr>
            <a:spLocks noGrp="1"/>
          </p:cNvSpPr>
          <p:nvPr>
            <p:ph idx="1"/>
          </p:nvPr>
        </p:nvSpPr>
        <p:spPr>
          <a:xfrm>
            <a:off x="240632" y="2117558"/>
            <a:ext cx="7746081" cy="4604084"/>
          </a:xfrm>
        </p:spPr>
        <p:txBody>
          <a:bodyPr>
            <a:normAutofit fontScale="92500" lnSpcReduction="20000"/>
          </a:bodyPr>
          <a:lstStyle/>
          <a:p>
            <a:pPr marL="0" indent="0" algn="just">
              <a:lnSpc>
                <a:spcPct val="170000"/>
              </a:lnSpc>
              <a:buNone/>
            </a:pPr>
            <a:r>
              <a:rPr lang="en-GB" sz="2000" dirty="0">
                <a:solidFill>
                  <a:srgbClr val="000000"/>
                </a:solidFill>
                <a:effectLst/>
                <a:latin typeface="Times New Roman" panose="02020603050405020304" pitchFamily="18" charset="0"/>
                <a:ea typeface="Times New Roman" panose="02020603050405020304" pitchFamily="18" charset="0"/>
              </a:rPr>
              <a:t>The concept of disruptive innovation is attributed to creativity transforming highly sophisticated or expensive services or products. It makes certain that the offerings previously accessible to more-skilled or high-end consumer segments are now accessible and affordable to a broader population. Elicited from this information, the following group presentation is focused on understanding the emerging disruptive innovation in the craft beer industry. This is focused on analysing the recent sustainability challenges incurred by </a:t>
            </a:r>
            <a:r>
              <a:rPr lang="en-GB" sz="2000" b="1" i="1" dirty="0">
                <a:solidFill>
                  <a:srgbClr val="000000"/>
                </a:solidFill>
                <a:effectLst/>
                <a:latin typeface="Times New Roman" panose="02020603050405020304" pitchFamily="18" charset="0"/>
                <a:ea typeface="Times New Roman" panose="02020603050405020304" pitchFamily="18" charset="0"/>
              </a:rPr>
              <a:t>BrewDog</a:t>
            </a:r>
            <a:r>
              <a:rPr lang="en-GB" sz="2000" dirty="0">
                <a:solidFill>
                  <a:srgbClr val="000000"/>
                </a:solidFill>
                <a:effectLst/>
                <a:latin typeface="Times New Roman" panose="02020603050405020304" pitchFamily="18" charset="0"/>
                <a:ea typeface="Times New Roman" panose="02020603050405020304" pitchFamily="18" charset="0"/>
              </a:rPr>
              <a:t> and its negative brand image. It is also aimed at recommending possible disruptive innovation for future sustenance and gaining a sustainable competitive advantage. </a:t>
            </a:r>
            <a:endParaRPr lang="en-GB" sz="20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6D5C87FD-6764-A3DF-7021-5F6E78D2D0EF}"/>
              </a:ext>
            </a:extLst>
          </p:cNvPr>
          <p:cNvPicPr>
            <a:picLocks noChangeAspect="1"/>
          </p:cNvPicPr>
          <p:nvPr/>
        </p:nvPicPr>
        <p:blipFill>
          <a:blip r:embed="rId3"/>
          <a:stretch>
            <a:fillRect/>
          </a:stretch>
        </p:blipFill>
        <p:spPr>
          <a:xfrm>
            <a:off x="7740808" y="2400950"/>
            <a:ext cx="4604084" cy="4604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09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8857-2547-E00F-03EF-BA207CB6047D}"/>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5) REFLECTIVE EVALUATION </a:t>
            </a:r>
          </a:p>
        </p:txBody>
      </p:sp>
      <p:sp>
        <p:nvSpPr>
          <p:cNvPr id="3" name="Content Placeholder 2">
            <a:extLst>
              <a:ext uri="{FF2B5EF4-FFF2-40B4-BE49-F238E27FC236}">
                <a16:creationId xmlns:a16="http://schemas.microsoft.com/office/drawing/2014/main" id="{5EB71589-B3A1-0566-670B-41CAD3ED3402}"/>
              </a:ext>
            </a:extLst>
          </p:cNvPr>
          <p:cNvSpPr>
            <a:spLocks noGrp="1"/>
          </p:cNvSpPr>
          <p:nvPr>
            <p:ph idx="1"/>
          </p:nvPr>
        </p:nvSpPr>
        <p:spPr>
          <a:xfrm>
            <a:off x="215099" y="2502568"/>
            <a:ext cx="6137575" cy="3834063"/>
          </a:xfrm>
        </p:spPr>
        <p:txBody>
          <a:bodyPr/>
          <a:lstStyle/>
          <a:p>
            <a:pPr marL="0" indent="0" algn="just">
              <a:lnSpc>
                <a:spcPct val="150000"/>
              </a:lnSpc>
              <a:spcBef>
                <a:spcPts val="1000"/>
              </a:spcBef>
              <a:spcAft>
                <a:spcPts val="1000"/>
              </a:spcAft>
              <a:buNone/>
            </a:pPr>
            <a:r>
              <a:rPr lang="en-GB" sz="28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Possible Challenges Encountered:</a:t>
            </a:r>
            <a:endParaRPr lang="en-GB" sz="2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buFont typeface="Wingdings" panose="05000000000000000000" pitchFamily="2" charset="2"/>
              <a:buChar char="Ø"/>
            </a:pPr>
            <a:r>
              <a:rPr lang="en-GB"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Identification of assumptions </a:t>
            </a:r>
            <a:endParaRPr lang="en-GB"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Letting my conscious or unconscious assumptions get unexamined and unaddressed </a:t>
            </a:r>
            <a:endParaRPr lang="en-GB"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GB" dirty="0"/>
          </a:p>
        </p:txBody>
      </p:sp>
      <p:pic>
        <p:nvPicPr>
          <p:cNvPr id="4" name="Picture 3">
            <a:extLst>
              <a:ext uri="{FF2B5EF4-FFF2-40B4-BE49-F238E27FC236}">
                <a16:creationId xmlns:a16="http://schemas.microsoft.com/office/drawing/2014/main" id="{9B4480D7-8857-354C-B314-EB674F7781A7}"/>
              </a:ext>
            </a:extLst>
          </p:cNvPr>
          <p:cNvPicPr>
            <a:picLocks noChangeAspect="1"/>
          </p:cNvPicPr>
          <p:nvPr/>
        </p:nvPicPr>
        <p:blipFill rotWithShape="1">
          <a:blip r:embed="rId3"/>
          <a:srcRect l="15615" t="14034" r="14912" b="13217"/>
          <a:stretch/>
        </p:blipFill>
        <p:spPr>
          <a:xfrm>
            <a:off x="7218947" y="2310063"/>
            <a:ext cx="4010526" cy="4199574"/>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3045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2D1F-33E0-9794-B4A7-E1FC9063C36D}"/>
              </a:ext>
            </a:extLst>
          </p:cNvPr>
          <p:cNvSpPr>
            <a:spLocks noGrp="1"/>
          </p:cNvSpPr>
          <p:nvPr>
            <p:ph idx="1"/>
          </p:nvPr>
        </p:nvSpPr>
        <p:spPr>
          <a:xfrm>
            <a:off x="5486400" y="2496051"/>
            <a:ext cx="6460119" cy="3609474"/>
          </a:xfrm>
        </p:spPr>
        <p:txBody>
          <a:bodyPr>
            <a:normAutofit lnSpcReduction="10000"/>
          </a:bodyPr>
          <a:lstStyle/>
          <a:p>
            <a:pPr marL="0" indent="0" algn="just">
              <a:lnSpc>
                <a:spcPct val="150000"/>
              </a:lnSpc>
              <a:spcBef>
                <a:spcPts val="1000"/>
              </a:spcBef>
              <a:spcAft>
                <a:spcPts val="1000"/>
              </a:spcAft>
              <a:buNone/>
            </a:pPr>
            <a:r>
              <a:rPr lang="en-GB" sz="2800" b="1" i="1" dirty="0">
                <a:solidFill>
                  <a:srgbClr val="000000"/>
                </a:solidFill>
                <a:effectLst/>
                <a:latin typeface="Times New Roman" panose="02020603050405020304" pitchFamily="18" charset="0"/>
                <a:ea typeface="Times New Roman" panose="02020603050405020304" pitchFamily="18" charset="0"/>
              </a:rPr>
              <a:t>b. Things to be Done Differently:</a:t>
            </a:r>
            <a:endParaRPr lang="en-GB" sz="2800" b="1" i="1" dirty="0">
              <a:effectLst/>
              <a:latin typeface="Times New Roman" panose="02020603050405020304" pitchFamily="18" charset="0"/>
              <a:ea typeface="Times New Roman" panose="02020603050405020304" pitchFamily="18" charset="0"/>
            </a:endParaRPr>
          </a:p>
          <a:p>
            <a:pPr lvl="0" algn="just">
              <a:lnSpc>
                <a:spcPct val="150000"/>
              </a:lnSpc>
              <a:buFont typeface="Wingdings" panose="05000000000000000000" pitchFamily="2" charset="2"/>
              <a:buChar char="Ø"/>
            </a:pPr>
            <a:r>
              <a:rPr lang="en-GB"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Kicking things off by getting all stakeholders together and addressing assumptions of everyone.</a:t>
            </a:r>
            <a:endParaRPr lang="en-GB"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Having a detailed insight into existing knowledge and subsequent assumptions. </a:t>
            </a:r>
            <a:endParaRPr lang="en-GB"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ACCA9320-66C3-82D7-26A6-BD09A2401BA6}"/>
              </a:ext>
            </a:extLst>
          </p:cNvPr>
          <p:cNvSpPr>
            <a:spLocks noGrp="1"/>
          </p:cNvSpPr>
          <p:nvPr>
            <p:ph type="title"/>
          </p:nvPr>
        </p:nvSpPr>
        <p:spPr>
          <a:xfrm>
            <a:off x="681038" y="752475"/>
            <a:ext cx="9613900" cy="1081088"/>
          </a:xfrm>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5) REFLECTIVE EVALUATION </a:t>
            </a:r>
          </a:p>
        </p:txBody>
      </p:sp>
      <p:pic>
        <p:nvPicPr>
          <p:cNvPr id="5" name="Picture 4">
            <a:extLst>
              <a:ext uri="{FF2B5EF4-FFF2-40B4-BE49-F238E27FC236}">
                <a16:creationId xmlns:a16="http://schemas.microsoft.com/office/drawing/2014/main" id="{9F2F1CF7-315B-2FE6-DD7F-30713E90ABE9}"/>
              </a:ext>
            </a:extLst>
          </p:cNvPr>
          <p:cNvPicPr>
            <a:picLocks noChangeAspect="1"/>
          </p:cNvPicPr>
          <p:nvPr/>
        </p:nvPicPr>
        <p:blipFill rotWithShape="1">
          <a:blip r:embed="rId3"/>
          <a:srcRect l="22351" t="5396" r="23754" b="9566"/>
          <a:stretch/>
        </p:blipFill>
        <p:spPr>
          <a:xfrm>
            <a:off x="245481" y="2303545"/>
            <a:ext cx="4810611" cy="398496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3434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D245E-E8E5-35B1-226B-B9AA9F5C3DED}"/>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REFERENCE LIST </a:t>
            </a:r>
          </a:p>
        </p:txBody>
      </p:sp>
      <p:sp>
        <p:nvSpPr>
          <p:cNvPr id="3" name="Content Placeholder 2">
            <a:extLst>
              <a:ext uri="{FF2B5EF4-FFF2-40B4-BE49-F238E27FC236}">
                <a16:creationId xmlns:a16="http://schemas.microsoft.com/office/drawing/2014/main" id="{FC8CCB48-2C04-6DDB-DFAF-B8251700FC72}"/>
              </a:ext>
            </a:extLst>
          </p:cNvPr>
          <p:cNvSpPr>
            <a:spLocks noGrp="1"/>
          </p:cNvSpPr>
          <p:nvPr>
            <p:ph idx="1"/>
          </p:nvPr>
        </p:nvSpPr>
        <p:spPr>
          <a:xfrm>
            <a:off x="183015" y="2005263"/>
            <a:ext cx="11800438" cy="4732421"/>
          </a:xfrm>
        </p:spPr>
        <p:txBody>
          <a:bodyPr>
            <a:normAutofit fontScale="40000" lnSpcReduction="20000"/>
          </a:bodyPr>
          <a:lstStyle/>
          <a:p>
            <a:pPr algn="just">
              <a:lnSpc>
                <a:spcPct val="150000"/>
              </a:lnSpc>
              <a:buFont typeface="Wingdings" panose="05000000000000000000" pitchFamily="2" charset="2"/>
              <a:buChar char="§"/>
            </a:pP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Aguinis</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 and </a:t>
            </a: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Solarino</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A.M., (2019). Transparency and replicability in qualitative research: The case of interviews with elite informants.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Strategic Management Journal</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40</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(8), pp.1291-1315.</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Arenson</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 (2021).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Why </a:t>
            </a:r>
            <a:r>
              <a:rPr lang="en-GB" sz="23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BrewDog's</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latest move is winning over people’s hearts</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https://www.proquoai.com/blog/why-brewdog-is-winning-over-peoples-hearts</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13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Armstrong, M. (2019).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Craft Beer: The Incredible Crowdfunded Growth of BrewDog</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https://www.statista.com/chart/18313/brewdog-growth/</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Bain, I. (2021). </a:t>
            </a:r>
            <a:r>
              <a:rPr lang="en-GB" sz="23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Brewdog’s</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crisis is a cautionary tale in following the advice to ‘buy brands you love’</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https://inews.co.uk/inews-lifestyle/money/brewdogs-crisis-cautionary-tale-buy-brands-love-toxic-culture-1058954</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14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Boland, H. (2022).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spends £9m on trying to fix the culture problem</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https://www.telegraph.co.uk/business/2022/05/31/brewdog-spends-9m-trying-fix-culture-problem/</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14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(2023).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 Craft Beers | Online Beer Shop |</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https://www.brewdog.com/</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(2023).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Planet</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https://www.brewdog.com/uk/brewdogplanet</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13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Brewer World (2019). </a:t>
            </a:r>
            <a:r>
              <a:rPr lang="en-GB" sz="23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TapIO</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 The Disruption The Beer Industry Needs</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https://www.brewer-world.com/tapio-the-disruption-the-beer-industry/</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15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Bridge House (2022). </a:t>
            </a:r>
            <a:r>
              <a:rPr lang="en-GB" sz="23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corporate governance and a toxic culture hangover</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https://bhcsecretaries.co.uk/blog/brewdog-corporate-governance-and-a-toxic-culture-hangover/</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14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Conway, J. (2023).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Leading craft beer brands by sales in the United Kingdom (UK) in 2022</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https://www.statista.com/statistics/1121258/leading-craft-beer-brands-by-sales-in-the-united-kingdom/</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Fraser, D. (2021).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appoints 'blue-chip reputation' chairman</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https://www.bbc.com/news/uk-scotland-scotland-business-58536240</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Karan, R. (2022).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Importance of Teamwork at Workplaces</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https://www.shiksha.com/online-courses/articles/importance-of-teamwork-at-workplace/</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11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Lester, J.N., Cho, Y. and </a:t>
            </a: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Lochmiller</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C.R., (2020). Learning to do qualitative data analysis: A starting point.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Human Resource Development Review</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19</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pp.94-106.</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Makortoff</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 and Davies, R. (2021).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Former BrewDog staff accuse craft beer firms of a culture of fear</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2300"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https://www.theguardian.com/business/2021/jun/10/brewdog-staff-craft-beer-firm-letter</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12 April 2023]</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Mio, C., Panfilo, S. and </a:t>
            </a:r>
            <a:r>
              <a:rPr lang="en-GB" sz="23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Blundo</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 (2020). Sustainable development goals and the strategic role of business: A systematic literature review.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Business Strategy and the Environment</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23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29</a:t>
            </a:r>
            <a:r>
              <a:rPr lang="en-GB" sz="2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(8), pp.3220-3245.</a:t>
            </a:r>
            <a:endParaRPr lang="en-GB" sz="23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696232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4D50B-99F4-C92C-AADC-BABFBD507A11}"/>
              </a:ext>
            </a:extLst>
          </p:cNvPr>
          <p:cNvSpPr>
            <a:spLocks noGrp="1"/>
          </p:cNvSpPr>
          <p:nvPr>
            <p:ph type="title"/>
          </p:nvPr>
        </p:nvSpPr>
        <p:spPr/>
        <p:txBody>
          <a:bodyPr/>
          <a:lstStyle/>
          <a:p>
            <a:pPr algn="ctr"/>
            <a:r>
              <a:rPr lang="en-GB" sz="3600" b="1" dirty="0">
                <a:ln>
                  <a:solidFill>
                    <a:schemeClr val="tx1"/>
                  </a:solidFill>
                </a:ln>
                <a:latin typeface="Times New Roman" panose="02020603050405020304" pitchFamily="18" charset="0"/>
                <a:cs typeface="Times New Roman" panose="02020603050405020304" pitchFamily="18" charset="0"/>
              </a:rPr>
              <a:t>REFERENCE LIST </a:t>
            </a:r>
            <a:endParaRPr lang="en-GB" dirty="0"/>
          </a:p>
        </p:txBody>
      </p:sp>
      <p:sp>
        <p:nvSpPr>
          <p:cNvPr id="3" name="Content Placeholder 2">
            <a:extLst>
              <a:ext uri="{FF2B5EF4-FFF2-40B4-BE49-F238E27FC236}">
                <a16:creationId xmlns:a16="http://schemas.microsoft.com/office/drawing/2014/main" id="{73AC58AC-9D14-3D01-2AD0-51EE884734F5}"/>
              </a:ext>
            </a:extLst>
          </p:cNvPr>
          <p:cNvSpPr>
            <a:spLocks noGrp="1"/>
          </p:cNvSpPr>
          <p:nvPr>
            <p:ph idx="1"/>
          </p:nvPr>
        </p:nvSpPr>
        <p:spPr>
          <a:xfrm>
            <a:off x="215099" y="2101516"/>
            <a:ext cx="11736269" cy="4588042"/>
          </a:xfrm>
        </p:spPr>
        <p:txBody>
          <a:bodyPr>
            <a:normAutofit fontScale="92500"/>
          </a:bodyPr>
          <a:lstStyle/>
          <a:p>
            <a:pPr algn="just">
              <a:lnSpc>
                <a:spcPct val="150000"/>
              </a:lnSpc>
              <a:buFont typeface="Wingdings" panose="05000000000000000000" pitchFamily="2" charset="2"/>
              <a:buChar char="§"/>
            </a:pPr>
            <a:r>
              <a:rPr lang="en-GB" sz="1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Murden</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chair attacks HR consultancy as toxic row rages</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https://dailybusinessgroup.co.uk/2022/04/brewdog-chair-attacks-hr-consultancy-as-toxic-row-rages/</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Race, M. (2021). </a:t>
            </a:r>
            <a:r>
              <a:rPr lang="en-GB" sz="10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Bosses say management issues are in the past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https://www.bbc.com/news/business-59758169</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10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Rawat, A. (2022).</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Technology Is Taking Over The Brewing Industry By Storm</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https://futuredrinksexpo.com/en/blog/insights-64/technology-is-taking-over-the-brewing-industry-by-storm-343.htm</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15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Samaniya</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Marketing strategy of </a:t>
            </a:r>
            <a:r>
              <a:rPr lang="en-GB" sz="1000" i="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Great beer that’s great for the planet! </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https://marqueex.com/marketing-strategy-of-brewdog-great-beer-thats-great-for-the-planet/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12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Saxon, M.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is now a Positive Planet Certified Carbon Negative company</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https://positiveplanet.uk/brewdog-is-now-a-positive-planet-certified-carbon-negative-company/</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15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 S. and Chen, H., (2020). A literature review of disruptive innovation: What it is, how it works and where it goes.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Journal of Engineering and Technology Management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56</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p.101568.</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Singh, P., Brown, D.M., </a:t>
            </a:r>
            <a:r>
              <a:rPr lang="en-GB" sz="1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Chelekis</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J., </a:t>
            </a:r>
            <a:r>
              <a:rPr lang="en-GB" sz="1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Apostolidis</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 and Dey, B.L., (2022). Sustainability in the beer and pub industry during the COVID-19 period: an emerging new normal.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Journal of Business Research</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141</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pp.656-672.</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Stone, S. (2020).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BrewDog launches ‘world’s strongest beer’, new craft brewer launches fungi-based range</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https://www.morningadvertiser.co.uk/Article/2020/09/18/BrewDog-launches-World-s-strongest-beer-Niall-Keating-gin</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12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Suazo</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R.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How Heineken disrupted the craft beer market without brewing a new drink</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https://www.bundl.com/articles/examples-how-heineken-disrupted-the-craft-beer-market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15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Taylor, C.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Up-and-coming craft brewery launches campaign denouncing ‘corrupt’ World Cup. It backfired and highlighted its history of horrible work culture</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https://fortune.com/2022/11/07/brewdog-backlash-over-anti-qatar-world-cup-campaign/</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14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Verma, J.P. and Abdel-Salam, A.S.G., (2019).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Testing statistical assumptions in research</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John Wiley &amp; Sons.</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buFont typeface="Wingdings" panose="05000000000000000000" pitchFamily="2" charset="2"/>
              <a:buChar char="§"/>
            </a:pP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Watt, J. (2022). </a:t>
            </a:r>
            <a:r>
              <a:rPr lang="en-GB" sz="1000" i="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James Watt Discusses New £12M BrewDog Eco-Friendly Plant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t>
            </a:r>
            <a:r>
              <a:rPr lang="en-GB" sz="1000" u="none" strike="noStrike"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https://ceoworld.biz/2022/09/20/james-watt-discusses-new-12m-brewdog-eco-friendly-plant/</a:t>
            </a:r>
            <a:r>
              <a:rPr lang="en-GB" sz="1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[Accessed on: 13 April 2023]</a:t>
            </a:r>
            <a:endParaRPr lang="en-GB" sz="10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5692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98BE-D78D-F86A-82C9-DBEDC9FFE68D}"/>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2) OVERVIEW OF BREWDOG </a:t>
            </a:r>
          </a:p>
        </p:txBody>
      </p:sp>
      <p:sp>
        <p:nvSpPr>
          <p:cNvPr id="3" name="Content Placeholder 2">
            <a:extLst>
              <a:ext uri="{FF2B5EF4-FFF2-40B4-BE49-F238E27FC236}">
                <a16:creationId xmlns:a16="http://schemas.microsoft.com/office/drawing/2014/main" id="{8EF8EDC5-771B-B0B5-596E-AAF1A7FB7203}"/>
              </a:ext>
            </a:extLst>
          </p:cNvPr>
          <p:cNvSpPr>
            <a:spLocks noGrp="1"/>
          </p:cNvSpPr>
          <p:nvPr>
            <p:ph idx="1"/>
          </p:nvPr>
        </p:nvSpPr>
        <p:spPr>
          <a:xfrm>
            <a:off x="5643562" y="2108272"/>
            <a:ext cx="6329363" cy="4535416"/>
          </a:xfrm>
        </p:spPr>
        <p:txBody>
          <a:bodyPr>
            <a:normAutofit fontScale="92500" lnSpcReduction="10000"/>
          </a:bodyPr>
          <a:lstStyle/>
          <a:p>
            <a:pPr marL="0" indent="0" algn="just">
              <a:lnSpc>
                <a:spcPct val="160000"/>
              </a:lnSpc>
              <a:buNone/>
            </a:pPr>
            <a:r>
              <a:rPr lang="en-GB" sz="2800" b="1" i="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 Rationale:</a:t>
            </a: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BrewDog has been subject to a range of criticisms over the past many years with the recent one being accusations from its previous employees.</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is concerning the review provided by about 60 former employees of this company accusing the brand of maintaining a misogynistic and toxic workplace culture (Race, 2021). </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However, the brand also counters this criticism with the belief that there tends to be a “distant gap” between the perceptions of former employees and the current ones.</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92E8906-AC36-C842-9A6A-25D70A763004}"/>
              </a:ext>
            </a:extLst>
          </p:cNvPr>
          <p:cNvPicPr>
            <a:picLocks noChangeAspect="1"/>
          </p:cNvPicPr>
          <p:nvPr/>
        </p:nvPicPr>
        <p:blipFill>
          <a:blip r:embed="rId3"/>
          <a:stretch>
            <a:fillRect/>
          </a:stretch>
        </p:blipFill>
        <p:spPr>
          <a:xfrm>
            <a:off x="79630" y="2443164"/>
            <a:ext cx="5407621" cy="3415694"/>
          </a:xfrm>
          <a:prstGeom prst="rect">
            <a:avLst/>
          </a:prstGeom>
          <a:ln>
            <a:solidFill>
              <a:schemeClr val="bg1"/>
            </a:solid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664DAA7-7C66-149E-9567-970913E6E5DD}"/>
              </a:ext>
            </a:extLst>
          </p:cNvPr>
          <p:cNvSpPr txBox="1"/>
          <p:nvPr/>
        </p:nvSpPr>
        <p:spPr>
          <a:xfrm>
            <a:off x="680321" y="5858858"/>
            <a:ext cx="4077417"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1: </a:t>
            </a:r>
            <a:r>
              <a:rPr lang="en-GB" sz="1800" b="1" dirty="0" err="1">
                <a:solidFill>
                  <a:srgbClr val="000000"/>
                </a:solidFill>
                <a:effectLst/>
                <a:latin typeface="Times New Roman" panose="02020603050405020304" pitchFamily="18" charset="0"/>
                <a:ea typeface="Times New Roman" panose="02020603050405020304" pitchFamily="18" charset="0"/>
              </a:rPr>
              <a:t>BrewDog’s</a:t>
            </a:r>
            <a:r>
              <a:rPr lang="en-GB" sz="1800" b="1" dirty="0">
                <a:solidFill>
                  <a:srgbClr val="000000"/>
                </a:solidFill>
                <a:effectLst/>
                <a:latin typeface="Times New Roman" panose="02020603050405020304" pitchFamily="18" charset="0"/>
                <a:ea typeface="Times New Roman" panose="02020603050405020304" pitchFamily="18" charset="0"/>
              </a:rPr>
              <a:t> Response Tweet </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Race, 2021)</a:t>
            </a:r>
            <a:endParaRPr lang="en-GB" dirty="0"/>
          </a:p>
        </p:txBody>
      </p:sp>
    </p:spTree>
    <p:extLst>
      <p:ext uri="{BB962C8B-B14F-4D97-AF65-F5344CB8AC3E}">
        <p14:creationId xmlns:p14="http://schemas.microsoft.com/office/powerpoint/2010/main" val="337979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30D1B7-C16F-6BF5-496F-6C58F84B9088}"/>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2) OVERVIEW OF BREWDOG </a:t>
            </a:r>
          </a:p>
        </p:txBody>
      </p:sp>
      <p:sp>
        <p:nvSpPr>
          <p:cNvPr id="3" name="Content Placeholder 2">
            <a:extLst>
              <a:ext uri="{FF2B5EF4-FFF2-40B4-BE49-F238E27FC236}">
                <a16:creationId xmlns:a16="http://schemas.microsoft.com/office/drawing/2014/main" id="{94CA89C1-D4F9-C470-3E88-BAB05017F6A6}"/>
              </a:ext>
            </a:extLst>
          </p:cNvPr>
          <p:cNvSpPr>
            <a:spLocks noGrp="1"/>
          </p:cNvSpPr>
          <p:nvPr>
            <p:ph idx="1"/>
          </p:nvPr>
        </p:nvSpPr>
        <p:spPr>
          <a:xfrm>
            <a:off x="146921" y="2149642"/>
            <a:ext cx="6703058" cy="4510237"/>
          </a:xfrm>
        </p:spPr>
        <p:txBody>
          <a:bodyPr>
            <a:normAutofit fontScale="92500" lnSpcReduction="20000"/>
          </a:bodyPr>
          <a:lstStyle/>
          <a:p>
            <a:pPr marL="0" indent="0" algn="just">
              <a:lnSpc>
                <a:spcPct val="170000"/>
              </a:lnSpc>
              <a:buNone/>
            </a:pPr>
            <a:r>
              <a:rPr lang="en-GB" sz="3300" b="1" i="1" dirty="0">
                <a:solidFill>
                  <a:srgbClr val="000000"/>
                </a:solidFill>
                <a:effectLst/>
                <a:latin typeface="Times New Roman" panose="02020603050405020304" pitchFamily="18" charset="0"/>
                <a:ea typeface="Times New Roman" panose="02020603050405020304" pitchFamily="18" charset="0"/>
              </a:rPr>
              <a:t>b. Associated Disruptive Innovation: </a:t>
            </a:r>
            <a:endParaRPr lang="en-GB" sz="3300" b="1" i="1" dirty="0">
              <a:effectLst/>
              <a:latin typeface="Times New Roman" panose="02020603050405020304" pitchFamily="18" charset="0"/>
              <a:ea typeface="Times New Roman" panose="02020603050405020304" pitchFamily="18" charset="0"/>
            </a:endParaRPr>
          </a:p>
          <a:p>
            <a:pPr lvl="0" algn="just">
              <a:lnSpc>
                <a:spcPct val="17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a response to the criticism faced by BrewDog, Watt accounted for addressing a range of reforms for regaining the brand image. </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7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leading innovation in this context was appointing Allan Leighton as a chairman with a blue-chip reputation in addition to being a chief executive for Asda and Pandora and chairman of Co-op (Fraser, 2021). </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70000"/>
              </a:lnSpc>
              <a:buFont typeface="Wingdings" panose="05000000000000000000" pitchFamily="2" charset="2"/>
              <a:buChar char="Ø"/>
            </a:pPr>
            <a:r>
              <a:rPr lang="en-GB" sz="19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was a crucial move for stabilising BrewDog ahead of a stock exchange float in addition to mentoring its chief executive. </a:t>
            </a:r>
            <a:endParaRPr lang="en-GB" sz="19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7C49595-FA5D-2870-A817-665BF48843A2}"/>
              </a:ext>
            </a:extLst>
          </p:cNvPr>
          <p:cNvPicPr>
            <a:picLocks noChangeAspect="1"/>
          </p:cNvPicPr>
          <p:nvPr/>
        </p:nvPicPr>
        <p:blipFill>
          <a:blip r:embed="rId3"/>
          <a:stretch>
            <a:fillRect/>
          </a:stretch>
        </p:blipFill>
        <p:spPr>
          <a:xfrm>
            <a:off x="7019333" y="2564841"/>
            <a:ext cx="4858933" cy="301168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4BB13414-E279-1C9C-58E7-8AE67FE010A0}"/>
              </a:ext>
            </a:extLst>
          </p:cNvPr>
          <p:cNvSpPr txBox="1"/>
          <p:nvPr/>
        </p:nvSpPr>
        <p:spPr>
          <a:xfrm>
            <a:off x="7306266" y="5713110"/>
            <a:ext cx="4572000"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2: Allan Leighton and James Watt</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a:t>
            </a:r>
            <a:r>
              <a:rPr lang="en-GB" sz="1800" dirty="0" err="1">
                <a:solidFill>
                  <a:srgbClr val="000000"/>
                </a:solidFill>
                <a:effectLst/>
                <a:latin typeface="Times New Roman" panose="02020603050405020304" pitchFamily="18" charset="0"/>
                <a:ea typeface="Times New Roman" panose="02020603050405020304" pitchFamily="18" charset="0"/>
              </a:rPr>
              <a:t>Murden</a:t>
            </a:r>
            <a:r>
              <a:rPr lang="en-GB" sz="1800" dirty="0">
                <a:solidFill>
                  <a:srgbClr val="000000"/>
                </a:solidFill>
                <a:effectLst/>
                <a:latin typeface="Times New Roman" panose="02020603050405020304" pitchFamily="18" charset="0"/>
                <a:ea typeface="Times New Roman" panose="02020603050405020304" pitchFamily="18" charset="0"/>
              </a:rPr>
              <a:t>, 2022)</a:t>
            </a:r>
            <a:endParaRPr lang="en-GB" dirty="0"/>
          </a:p>
        </p:txBody>
      </p:sp>
    </p:spTree>
    <p:extLst>
      <p:ext uri="{BB962C8B-B14F-4D97-AF65-F5344CB8AC3E}">
        <p14:creationId xmlns:p14="http://schemas.microsoft.com/office/powerpoint/2010/main" val="229778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F0D11E-A770-EC7B-3B07-540EE72E3047}"/>
              </a:ext>
            </a:extLst>
          </p:cNvPr>
          <p:cNvSpPr>
            <a:spLocks noGrp="1"/>
          </p:cNvSpPr>
          <p:nvPr>
            <p:ph type="title"/>
          </p:nvPr>
        </p:nvSpPr>
        <p:spPr/>
        <p:txBody>
          <a:bodyPr>
            <a:normAutofit/>
          </a:bodyPr>
          <a:lstStyle/>
          <a:p>
            <a:pPr algn="ctr"/>
            <a:r>
              <a:rPr lang="en-GB" sz="4000" b="1" dirty="0">
                <a:ln>
                  <a:solidFill>
                    <a:schemeClr val="tx1"/>
                  </a:solidFill>
                </a:ln>
                <a:latin typeface="Times New Roman" panose="02020603050405020304" pitchFamily="18" charset="0"/>
                <a:cs typeface="Times New Roman" panose="02020603050405020304" pitchFamily="18" charset="0"/>
              </a:rPr>
              <a:t>2) OVERVIEW OF BREWDOG </a:t>
            </a:r>
          </a:p>
        </p:txBody>
      </p:sp>
      <p:sp>
        <p:nvSpPr>
          <p:cNvPr id="3" name="Content Placeholder 2">
            <a:extLst>
              <a:ext uri="{FF2B5EF4-FFF2-40B4-BE49-F238E27FC236}">
                <a16:creationId xmlns:a16="http://schemas.microsoft.com/office/drawing/2014/main" id="{4DD6274B-9FB7-C404-60AF-432CF1B07069}"/>
              </a:ext>
            </a:extLst>
          </p:cNvPr>
          <p:cNvSpPr>
            <a:spLocks noGrp="1"/>
          </p:cNvSpPr>
          <p:nvPr>
            <p:ph idx="1"/>
          </p:nvPr>
        </p:nvSpPr>
        <p:spPr>
          <a:xfrm>
            <a:off x="5285353" y="2021305"/>
            <a:ext cx="6785811" cy="4836695"/>
          </a:xfrm>
        </p:spPr>
        <p:txBody>
          <a:bodyPr>
            <a:normAutofit lnSpcReduction="10000"/>
          </a:bodyPr>
          <a:lstStyle/>
          <a:p>
            <a:pPr marL="0" indent="0" algn="just">
              <a:lnSpc>
                <a:spcPct val="160000"/>
              </a:lnSpc>
              <a:buNone/>
            </a:pPr>
            <a:r>
              <a:rPr lang="en-GB" sz="3000" b="1" i="1" dirty="0">
                <a:solidFill>
                  <a:srgbClr val="000000"/>
                </a:solidFill>
                <a:effectLst/>
                <a:latin typeface="Times New Roman" panose="02020603050405020304" pitchFamily="18" charset="0"/>
                <a:ea typeface="Times New Roman" panose="02020603050405020304" pitchFamily="18" charset="0"/>
              </a:rPr>
              <a:t>c. Company Background:</a:t>
            </a:r>
            <a:endParaRPr lang="en-GB" sz="3000" b="1" i="1" dirty="0">
              <a:effectLst/>
              <a:latin typeface="Times New Roman" panose="02020603050405020304" pitchFamily="18" charset="0"/>
              <a:ea typeface="Times New Roman" panose="02020603050405020304" pitchFamily="18"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BrewDog has established itself as a multinational brewery with headquarters in Ellon, Scotland and a production rate of over 800,000 hectolitres (BrewDog, 2023). </a:t>
            </a:r>
            <a:endParaRPr lang="en-GB"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core element concerning the quick success story of this brand is its crowdfunding way for financing rapid expansions. </a:t>
            </a:r>
            <a:endParaRPr lang="en-GB"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was followed by the first round of introducing </a:t>
            </a:r>
            <a:r>
              <a:rPr lang="en-GB" sz="180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“Equity for Punks”</a:t>
            </a: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2010 and allowing anybody for investing and joining the “craft beer revolution”, thereby raising more than £70 million (Armstrong, 2019). </a:t>
            </a:r>
            <a:endParaRPr lang="en-GB" sz="18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E974442-8931-B732-F4E3-8EDDF3DF21BC}"/>
              </a:ext>
            </a:extLst>
          </p:cNvPr>
          <p:cNvPicPr>
            <a:picLocks noChangeAspect="1"/>
          </p:cNvPicPr>
          <p:nvPr/>
        </p:nvPicPr>
        <p:blipFill>
          <a:blip r:embed="rId3"/>
          <a:stretch>
            <a:fillRect/>
          </a:stretch>
        </p:blipFill>
        <p:spPr>
          <a:xfrm>
            <a:off x="120836" y="2879604"/>
            <a:ext cx="4948470" cy="262776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7CF9B40-B74B-4914-A29B-E7E82F955E5E}"/>
              </a:ext>
            </a:extLst>
          </p:cNvPr>
          <p:cNvSpPr txBox="1"/>
          <p:nvPr/>
        </p:nvSpPr>
        <p:spPr>
          <a:xfrm>
            <a:off x="449178" y="5712357"/>
            <a:ext cx="4620128" cy="784830"/>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3: Crowdfunded Growth of BrewDog</a:t>
            </a:r>
            <a:r>
              <a:rPr lang="en-GB" sz="1800" dirty="0">
                <a:solidFill>
                  <a:srgbClr val="000000"/>
                </a:solidFill>
                <a:effectLst/>
                <a:latin typeface="Times New Roman" panose="02020603050405020304" pitchFamily="18" charset="0"/>
                <a:ea typeface="Times New Roman" panose="02020603050405020304" pitchFamily="18" charset="0"/>
              </a:rPr>
              <a:t> </a:t>
            </a:r>
            <a:endParaRPr lang="en-GB" sz="1800" dirty="0">
              <a:effectLst/>
              <a:latin typeface="Arial" panose="020B0604020202020204" pitchFamily="34" charset="0"/>
              <a:ea typeface="Arial" panose="020B0604020202020204" pitchFamily="34" charset="0"/>
            </a:endParaRPr>
          </a:p>
          <a:p>
            <a:pPr algn="ctr"/>
            <a:r>
              <a:rPr lang="en-GB" sz="1800" dirty="0">
                <a:solidFill>
                  <a:srgbClr val="000000"/>
                </a:solidFill>
                <a:effectLst/>
                <a:latin typeface="Times New Roman" panose="02020603050405020304" pitchFamily="18" charset="0"/>
                <a:ea typeface="Times New Roman" panose="02020603050405020304" pitchFamily="18" charset="0"/>
              </a:rPr>
              <a:t>(Source: Armstrong, 2019)</a:t>
            </a:r>
            <a:endParaRPr lang="en-GB" dirty="0"/>
          </a:p>
        </p:txBody>
      </p:sp>
    </p:spTree>
    <p:extLst>
      <p:ext uri="{BB962C8B-B14F-4D97-AF65-F5344CB8AC3E}">
        <p14:creationId xmlns:p14="http://schemas.microsoft.com/office/powerpoint/2010/main" val="238722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0E00A-B862-4A83-52B5-CF52ED139C34}"/>
              </a:ext>
            </a:extLst>
          </p:cNvPr>
          <p:cNvSpPr>
            <a:spLocks noGrp="1"/>
          </p:cNvSpPr>
          <p:nvPr>
            <p:ph type="title"/>
          </p:nvPr>
        </p:nvSpPr>
        <p:spPr>
          <a:xfrm>
            <a:off x="401053" y="625642"/>
            <a:ext cx="9893129" cy="1315451"/>
          </a:xfrm>
        </p:spPr>
        <p:txBody>
          <a:bodyPr>
            <a:normAutofit/>
          </a:bodyPr>
          <a:lstStyle/>
          <a:p>
            <a:pPr algn="ctr"/>
            <a:r>
              <a:rPr lang="en-US" sz="4000" b="1" dirty="0">
                <a:ln>
                  <a:solidFill>
                    <a:schemeClr val="tx1"/>
                  </a:solidFill>
                </a:ln>
                <a:latin typeface="Times New Roman" panose="02020603050405020304" pitchFamily="18" charset="0"/>
                <a:cs typeface="Times New Roman" panose="02020603050405020304" pitchFamily="18" charset="0"/>
              </a:rPr>
              <a:t>3) APPROACH TOWARDS STRATEGIC ANALYSIS </a:t>
            </a:r>
            <a:endParaRPr lang="en-GB" sz="4000" b="1" dirty="0">
              <a:ln>
                <a:solidFill>
                  <a:schemeClr val="tx1"/>
                </a:solidFill>
              </a:l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A861C02-4223-DB51-D6DF-96A181697412}"/>
              </a:ext>
            </a:extLst>
          </p:cNvPr>
          <p:cNvSpPr>
            <a:spLocks noGrp="1"/>
          </p:cNvSpPr>
          <p:nvPr>
            <p:ph idx="1"/>
          </p:nvPr>
        </p:nvSpPr>
        <p:spPr>
          <a:xfrm>
            <a:off x="215100" y="2192493"/>
            <a:ext cx="6650921" cy="4665507"/>
          </a:xfrm>
        </p:spPr>
        <p:txBody>
          <a:bodyPr>
            <a:normAutofit/>
          </a:bodyPr>
          <a:lstStyle/>
          <a:p>
            <a:pPr marL="0" indent="0" algn="just">
              <a:lnSpc>
                <a:spcPct val="160000"/>
              </a:lnSpc>
              <a:spcBef>
                <a:spcPts val="1000"/>
              </a:spcBef>
              <a:spcAft>
                <a:spcPts val="1000"/>
              </a:spcAft>
              <a:buNone/>
            </a:pPr>
            <a:r>
              <a:rPr lang="en-GB" sz="2200" b="1" i="1" dirty="0">
                <a:solidFill>
                  <a:srgbClr val="000000"/>
                </a:solidFill>
                <a:effectLst/>
                <a:latin typeface="Times New Roman" panose="02020603050405020304" pitchFamily="18" charset="0"/>
                <a:ea typeface="Times New Roman" panose="02020603050405020304" pitchFamily="18" charset="0"/>
              </a:rPr>
              <a:t>a. Applied Tools, Theories and Frameworks:</a:t>
            </a:r>
            <a:endParaRPr lang="en-GB" sz="2200" b="1" i="1" dirty="0">
              <a:effectLst/>
              <a:latin typeface="Times New Roman" panose="02020603050405020304" pitchFamily="18" charset="0"/>
              <a:ea typeface="Times New Roman" panose="02020603050405020304" pitchFamily="18" charset="0"/>
            </a:endParaRPr>
          </a:p>
          <a:p>
            <a:pPr marL="0" indent="0" algn="just">
              <a:lnSpc>
                <a:spcPct val="160000"/>
              </a:lnSpc>
              <a:spcBef>
                <a:spcPts val="1000"/>
              </a:spcBef>
              <a:spcAft>
                <a:spcPts val="1000"/>
              </a:spcAft>
              <a:buNone/>
            </a:pPr>
            <a:r>
              <a:rPr lang="en-GB" sz="1900" b="1" i="1" dirty="0" err="1">
                <a:solidFill>
                  <a:srgbClr val="000000"/>
                </a:solidFill>
                <a:effectLst/>
                <a:latin typeface="Times New Roman" panose="02020603050405020304" pitchFamily="18" charset="0"/>
                <a:ea typeface="Times New Roman" panose="02020603050405020304" pitchFamily="18" charset="0"/>
              </a:rPr>
              <a:t>i</a:t>
            </a:r>
            <a:r>
              <a:rPr lang="en-GB" sz="1900" b="1" i="1" dirty="0">
                <a:solidFill>
                  <a:srgbClr val="000000"/>
                </a:solidFill>
                <a:effectLst/>
                <a:latin typeface="Times New Roman" panose="02020603050405020304" pitchFamily="18" charset="0"/>
                <a:ea typeface="Times New Roman" panose="02020603050405020304" pitchFamily="18" charset="0"/>
              </a:rPr>
              <a:t>. Tools</a:t>
            </a:r>
            <a:endParaRPr lang="en-GB" sz="1900" b="1" i="1" dirty="0">
              <a:effectLst/>
              <a:latin typeface="Times New Roman" panose="02020603050405020304" pitchFamily="18" charset="0"/>
              <a:ea typeface="Times New Roman" panose="02020603050405020304" pitchFamily="18"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The following study has been subject to using secondary qualitative data for addressing the key purpose.</a:t>
            </a:r>
            <a:endParaRPr lang="en-GB" sz="1800" u="none" strike="noStrike" dirty="0">
              <a:effectLst/>
              <a:latin typeface="Arial" panose="020B0604020202020204" pitchFamily="34" charset="0"/>
              <a:ea typeface="Arial" panose="020B0604020202020204" pitchFamily="34"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Lester </a:t>
            </a:r>
            <a:r>
              <a:rPr lang="en-GB" sz="1800" i="1" u="none" strike="noStrike" dirty="0">
                <a:solidFill>
                  <a:srgbClr val="000000"/>
                </a:solidFill>
                <a:effectLst/>
                <a:latin typeface="Times New Roman" panose="02020603050405020304" pitchFamily="18" charset="0"/>
                <a:ea typeface="Times New Roman" panose="02020603050405020304" pitchFamily="18" charset="0"/>
              </a:rPr>
              <a:t>et al</a:t>
            </a:r>
            <a:r>
              <a:rPr lang="en-GB" sz="1800" u="none" strike="noStrike" dirty="0">
                <a:solidFill>
                  <a:srgbClr val="000000"/>
                </a:solidFill>
                <a:effectLst/>
                <a:latin typeface="Times New Roman" panose="02020603050405020304" pitchFamily="18" charset="0"/>
                <a:ea typeface="Times New Roman" panose="02020603050405020304" pitchFamily="18" charset="0"/>
              </a:rPr>
              <a:t>. (2020) asserted that qualitative research has a potential advantage in terms of rendering heterogeneity and diversity. </a:t>
            </a:r>
            <a:endParaRPr lang="en-GB" sz="1800" u="none" strike="noStrike" dirty="0">
              <a:effectLst/>
              <a:latin typeface="Arial" panose="020B0604020202020204" pitchFamily="34" charset="0"/>
              <a:ea typeface="Arial" panose="020B0604020202020204" pitchFamily="34" charset="0"/>
            </a:endParaRPr>
          </a:p>
          <a:p>
            <a:pPr lvl="0" algn="just">
              <a:lnSpc>
                <a:spcPct val="16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This has helped with establishing quality while cleaning rigour for all the presented arguments.</a:t>
            </a:r>
            <a:endParaRPr lang="en-GB" sz="1800" u="none" strike="noStrike"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5EB83C51-178A-8E84-30EC-B16D69DEEBC5}"/>
              </a:ext>
            </a:extLst>
          </p:cNvPr>
          <p:cNvPicPr>
            <a:picLocks noChangeAspect="1"/>
          </p:cNvPicPr>
          <p:nvPr/>
        </p:nvPicPr>
        <p:blipFill>
          <a:blip r:embed="rId3"/>
          <a:stretch>
            <a:fillRect/>
          </a:stretch>
        </p:blipFill>
        <p:spPr>
          <a:xfrm>
            <a:off x="6941168" y="2394475"/>
            <a:ext cx="5035732" cy="299949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6E9F43C-7882-7E99-8390-CAF6ACC367B5}"/>
              </a:ext>
            </a:extLst>
          </p:cNvPr>
          <p:cNvSpPr txBox="1"/>
          <p:nvPr/>
        </p:nvSpPr>
        <p:spPr>
          <a:xfrm>
            <a:off x="7571874" y="5582653"/>
            <a:ext cx="4106779"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4: Secondary Qualitative Data </a:t>
            </a:r>
            <a:r>
              <a:rPr lang="en-GB" sz="1800" dirty="0">
                <a:solidFill>
                  <a:srgbClr val="000000"/>
                </a:solidFill>
                <a:effectLst/>
                <a:latin typeface="Times New Roman" panose="02020603050405020304" pitchFamily="18" charset="0"/>
                <a:ea typeface="Times New Roman" panose="02020603050405020304" pitchFamily="18" charset="0"/>
              </a:rPr>
              <a:t> </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Influenced by Lester </a:t>
            </a:r>
            <a:r>
              <a:rPr lang="en-GB" sz="1800" i="1" dirty="0">
                <a:solidFill>
                  <a:srgbClr val="000000"/>
                </a:solidFill>
                <a:effectLst/>
                <a:latin typeface="Times New Roman" panose="02020603050405020304" pitchFamily="18" charset="0"/>
                <a:ea typeface="Times New Roman" panose="02020603050405020304" pitchFamily="18" charset="0"/>
              </a:rPr>
              <a:t>et al</a:t>
            </a:r>
            <a:r>
              <a:rPr lang="en-GB" sz="1800" dirty="0">
                <a:solidFill>
                  <a:srgbClr val="000000"/>
                </a:solidFill>
                <a:effectLst/>
                <a:latin typeface="Times New Roman" panose="02020603050405020304" pitchFamily="18" charset="0"/>
                <a:ea typeface="Times New Roman" panose="02020603050405020304" pitchFamily="18" charset="0"/>
              </a:rPr>
              <a:t>. 2020)</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578406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6AF09A-5F2F-D5CE-7211-2B10F7B336E0}"/>
              </a:ext>
            </a:extLst>
          </p:cNvPr>
          <p:cNvSpPr>
            <a:spLocks noGrp="1"/>
          </p:cNvSpPr>
          <p:nvPr>
            <p:ph idx="1"/>
          </p:nvPr>
        </p:nvSpPr>
        <p:spPr>
          <a:xfrm>
            <a:off x="5390147" y="2133600"/>
            <a:ext cx="6604499" cy="4604084"/>
          </a:xfrm>
        </p:spPr>
        <p:txBody>
          <a:bodyPr>
            <a:normAutofit fontScale="85000" lnSpcReduction="20000"/>
          </a:bodyPr>
          <a:lstStyle/>
          <a:p>
            <a:pPr marL="0" indent="0" algn="just">
              <a:lnSpc>
                <a:spcPct val="170000"/>
              </a:lnSpc>
              <a:spcBef>
                <a:spcPts val="1000"/>
              </a:spcBef>
              <a:spcAft>
                <a:spcPts val="1000"/>
              </a:spcAft>
              <a:buNone/>
            </a:pPr>
            <a:r>
              <a:rPr lang="en-GB" b="1" i="1" dirty="0">
                <a:solidFill>
                  <a:srgbClr val="000000"/>
                </a:solidFill>
                <a:effectLst/>
                <a:latin typeface="Times New Roman" panose="02020603050405020304" pitchFamily="18" charset="0"/>
                <a:ea typeface="Times New Roman" panose="02020603050405020304" pitchFamily="18" charset="0"/>
              </a:rPr>
              <a:t>a. Applied Tools, Theories and Frameworks:</a:t>
            </a:r>
            <a:endParaRPr lang="en-GB" b="1" i="1" dirty="0">
              <a:effectLst/>
              <a:latin typeface="Times New Roman" panose="02020603050405020304" pitchFamily="18" charset="0"/>
              <a:ea typeface="Times New Roman" panose="02020603050405020304" pitchFamily="18" charset="0"/>
            </a:endParaRPr>
          </a:p>
          <a:p>
            <a:pPr marL="0" indent="0" algn="just">
              <a:lnSpc>
                <a:spcPct val="170000"/>
              </a:lnSpc>
              <a:spcBef>
                <a:spcPts val="1000"/>
              </a:spcBef>
              <a:spcAft>
                <a:spcPts val="1000"/>
              </a:spcAft>
              <a:buNone/>
            </a:pPr>
            <a:r>
              <a:rPr lang="en-GB" sz="2100" b="1" i="1" dirty="0">
                <a:solidFill>
                  <a:srgbClr val="000000"/>
                </a:solidFill>
                <a:effectLst/>
                <a:latin typeface="Times New Roman" panose="02020603050405020304" pitchFamily="18" charset="0"/>
                <a:ea typeface="Times New Roman" panose="02020603050405020304" pitchFamily="18" charset="0"/>
              </a:rPr>
              <a:t>ii. Theories</a:t>
            </a:r>
            <a:endParaRPr lang="en-GB" sz="2100" b="1" i="1" dirty="0">
              <a:effectLst/>
              <a:latin typeface="Times New Roman" panose="02020603050405020304" pitchFamily="18" charset="0"/>
              <a:ea typeface="Times New Roman" panose="02020603050405020304" pitchFamily="18" charset="0"/>
            </a:endParaRPr>
          </a:p>
          <a:p>
            <a:pPr lvl="0" algn="just">
              <a:lnSpc>
                <a:spcPct val="17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Relevant to business theory, the context of disruptive innovation refers to innovation subject to creating a value network and new market or entering at the bottom of an existing market.</a:t>
            </a:r>
            <a:endParaRPr lang="en-GB" sz="1800" u="none" strike="noStrike" dirty="0">
              <a:effectLst/>
              <a:latin typeface="Arial" panose="020B0604020202020204" pitchFamily="34" charset="0"/>
              <a:ea typeface="Arial" panose="020B0604020202020204" pitchFamily="34" charset="0"/>
            </a:endParaRPr>
          </a:p>
          <a:p>
            <a:pPr lvl="0" algn="just">
              <a:lnSpc>
                <a:spcPct val="17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This directs the way for eventually displacing established market-leading products, alliances, and firms.  </a:t>
            </a:r>
            <a:endParaRPr lang="en-GB" sz="1800" u="none" strike="noStrike" dirty="0">
              <a:effectLst/>
              <a:latin typeface="Arial" panose="020B0604020202020204" pitchFamily="34" charset="0"/>
              <a:ea typeface="Arial" panose="020B0604020202020204" pitchFamily="34" charset="0"/>
            </a:endParaRPr>
          </a:p>
          <a:p>
            <a:pPr lvl="0" algn="just">
              <a:lnSpc>
                <a:spcPct val="17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Si and Chen (2020) opined that the “disruptive innovation theory” is an incumbent of desired resources for challenging established businesses and eliminating obstacles in the process of its growth.</a:t>
            </a:r>
            <a:endParaRPr lang="en-GB" sz="1800" u="none" strike="noStrike" dirty="0">
              <a:effectLst/>
              <a:latin typeface="Arial" panose="020B0604020202020204" pitchFamily="34" charset="0"/>
              <a:ea typeface="Arial" panose="020B0604020202020204" pitchFamily="34" charset="0"/>
            </a:endParaRPr>
          </a:p>
        </p:txBody>
      </p:sp>
      <p:sp>
        <p:nvSpPr>
          <p:cNvPr id="4" name="Title 1">
            <a:extLst>
              <a:ext uri="{FF2B5EF4-FFF2-40B4-BE49-F238E27FC236}">
                <a16:creationId xmlns:a16="http://schemas.microsoft.com/office/drawing/2014/main" id="{70DFA2D6-FD7C-9397-3977-719EA601B790}"/>
              </a:ext>
            </a:extLst>
          </p:cNvPr>
          <p:cNvSpPr>
            <a:spLocks noGrp="1"/>
          </p:cNvSpPr>
          <p:nvPr>
            <p:ph type="title"/>
          </p:nvPr>
        </p:nvSpPr>
        <p:spPr>
          <a:xfrm>
            <a:off x="401053" y="625642"/>
            <a:ext cx="9893885" cy="1207921"/>
          </a:xfrm>
        </p:spPr>
        <p:txBody>
          <a:bodyPr>
            <a:normAutofit/>
          </a:bodyPr>
          <a:lstStyle/>
          <a:p>
            <a:pPr algn="ctr"/>
            <a:r>
              <a:rPr lang="en-US" sz="4000" b="1" dirty="0">
                <a:ln>
                  <a:solidFill>
                    <a:schemeClr val="tx1"/>
                  </a:solidFill>
                </a:ln>
                <a:latin typeface="Times New Roman" panose="02020603050405020304" pitchFamily="18" charset="0"/>
                <a:cs typeface="Times New Roman" panose="02020603050405020304" pitchFamily="18" charset="0"/>
              </a:rPr>
              <a:t>3) APPROACH TOWARDS STRATEGIC ANALYSIS </a:t>
            </a:r>
            <a:endParaRPr lang="en-GB" sz="4000" b="1" dirty="0">
              <a:ln>
                <a:solidFill>
                  <a:schemeClr val="tx1"/>
                </a:solidFill>
              </a:l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C107D3-C1F5-3968-FCEB-DED933E06E9A}"/>
              </a:ext>
            </a:extLst>
          </p:cNvPr>
          <p:cNvPicPr>
            <a:picLocks noChangeAspect="1"/>
          </p:cNvPicPr>
          <p:nvPr/>
        </p:nvPicPr>
        <p:blipFill>
          <a:blip r:embed="rId3"/>
          <a:stretch>
            <a:fillRect/>
          </a:stretch>
        </p:blipFill>
        <p:spPr>
          <a:xfrm>
            <a:off x="197354" y="2598218"/>
            <a:ext cx="4956478" cy="28165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3F66557-A133-D993-D37C-B68386E865A1}"/>
              </a:ext>
            </a:extLst>
          </p:cNvPr>
          <p:cNvSpPr txBox="1"/>
          <p:nvPr/>
        </p:nvSpPr>
        <p:spPr>
          <a:xfrm>
            <a:off x="401053" y="5534526"/>
            <a:ext cx="4411579"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rPr>
              <a:t>Figure 5: Disruptive Innovation Theory</a:t>
            </a:r>
            <a:r>
              <a:rPr lang="en-GB" sz="1800" dirty="0">
                <a:solidFill>
                  <a:srgbClr val="000000"/>
                </a:solidFill>
                <a:effectLst/>
                <a:latin typeface="Times New Roman" panose="02020603050405020304" pitchFamily="18" charset="0"/>
                <a:ea typeface="Times New Roman" panose="02020603050405020304" pitchFamily="18" charset="0"/>
              </a:rPr>
              <a:t> </a:t>
            </a:r>
            <a:endParaRPr lang="en-GB" sz="1800" dirty="0">
              <a:effectLst/>
              <a:latin typeface="Arial" panose="020B0604020202020204" pitchFamily="34" charset="0"/>
              <a:ea typeface="Arial" panose="020B0604020202020204" pitchFamily="34"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rPr>
              <a:t>(Source: Influenced by Si and Chen, 2020)</a:t>
            </a:r>
            <a:endParaRPr lang="en-GB"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78028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0CAC7-941F-8A87-8932-82ED2CCEEFBB}"/>
              </a:ext>
            </a:extLst>
          </p:cNvPr>
          <p:cNvSpPr>
            <a:spLocks noGrp="1"/>
          </p:cNvSpPr>
          <p:nvPr>
            <p:ph idx="1"/>
          </p:nvPr>
        </p:nvSpPr>
        <p:spPr>
          <a:xfrm>
            <a:off x="160420" y="2080198"/>
            <a:ext cx="7507707" cy="4649465"/>
          </a:xfrm>
        </p:spPr>
        <p:txBody>
          <a:bodyPr>
            <a:normAutofit/>
          </a:bodyPr>
          <a:lstStyle/>
          <a:p>
            <a:pPr marL="0" indent="0" algn="just">
              <a:lnSpc>
                <a:spcPct val="170000"/>
              </a:lnSpc>
              <a:spcBef>
                <a:spcPts val="1000"/>
              </a:spcBef>
              <a:spcAft>
                <a:spcPts val="1000"/>
              </a:spcAft>
              <a:buNone/>
            </a:pPr>
            <a:r>
              <a:rPr lang="en-GB" b="1" i="1" dirty="0">
                <a:solidFill>
                  <a:srgbClr val="000000"/>
                </a:solidFill>
                <a:effectLst/>
                <a:latin typeface="Times New Roman" panose="02020603050405020304" pitchFamily="18" charset="0"/>
                <a:ea typeface="Times New Roman" panose="02020603050405020304" pitchFamily="18" charset="0"/>
              </a:rPr>
              <a:t>a. Applied Tools, Theories and Frameworks:</a:t>
            </a:r>
            <a:endParaRPr lang="en-GB" b="1" i="1" dirty="0">
              <a:effectLst/>
              <a:latin typeface="Times New Roman" panose="02020603050405020304" pitchFamily="18" charset="0"/>
              <a:ea typeface="Times New Roman" panose="02020603050405020304" pitchFamily="18" charset="0"/>
            </a:endParaRPr>
          </a:p>
          <a:p>
            <a:pPr marL="0" indent="0" algn="just">
              <a:lnSpc>
                <a:spcPct val="170000"/>
              </a:lnSpc>
              <a:spcBef>
                <a:spcPts val="1000"/>
              </a:spcBef>
              <a:spcAft>
                <a:spcPts val="1000"/>
              </a:spcAft>
              <a:buNone/>
            </a:pPr>
            <a:r>
              <a:rPr lang="en-GB" sz="2100" b="1" i="1" dirty="0">
                <a:solidFill>
                  <a:srgbClr val="000000"/>
                </a:solidFill>
                <a:effectLst/>
                <a:latin typeface="Times New Roman" panose="02020603050405020304" pitchFamily="18" charset="0"/>
                <a:ea typeface="Times New Roman" panose="02020603050405020304" pitchFamily="18" charset="0"/>
              </a:rPr>
              <a:t>iii. Frameworks</a:t>
            </a: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Sustainability Framework accounts for providing the baseline matrix for the demonstration of environmental impact.</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It also helps with monitoring ESG performance while defining and formulating relevant strategic commitments.</a:t>
            </a:r>
            <a:endParaRPr lang="en-GB" sz="1800" u="none" strike="noStrike" dirty="0">
              <a:effectLst/>
              <a:latin typeface="Arial" panose="020B0604020202020204" pitchFamily="34" charset="0"/>
              <a:ea typeface="Arial" panose="020B0604020202020204" pitchFamily="34" charset="0"/>
            </a:endParaRPr>
          </a:p>
          <a:p>
            <a:pPr lvl="0" algn="just">
              <a:lnSpc>
                <a:spcPct val="150000"/>
              </a:lnSpc>
              <a:buFont typeface="Wingdings" panose="05000000000000000000" pitchFamily="2" charset="2"/>
              <a:buChar char="Ø"/>
            </a:pPr>
            <a:r>
              <a:rPr lang="en-GB" sz="1800" u="none" strike="noStrike" dirty="0">
                <a:solidFill>
                  <a:srgbClr val="000000"/>
                </a:solidFill>
                <a:effectLst/>
                <a:latin typeface="Times New Roman" panose="02020603050405020304" pitchFamily="18" charset="0"/>
                <a:ea typeface="Times New Roman" panose="02020603050405020304" pitchFamily="18" charset="0"/>
              </a:rPr>
              <a:t>Mio </a:t>
            </a:r>
            <a:r>
              <a:rPr lang="en-GB" sz="1800" i="1" u="none" strike="noStrike" dirty="0">
                <a:solidFill>
                  <a:srgbClr val="000000"/>
                </a:solidFill>
                <a:effectLst/>
                <a:latin typeface="Times New Roman" panose="02020603050405020304" pitchFamily="18" charset="0"/>
                <a:ea typeface="Times New Roman" panose="02020603050405020304" pitchFamily="18" charset="0"/>
              </a:rPr>
              <a:t>et al</a:t>
            </a:r>
            <a:r>
              <a:rPr lang="en-GB" sz="1800" u="none" strike="noStrike" dirty="0">
                <a:solidFill>
                  <a:srgbClr val="000000"/>
                </a:solidFill>
                <a:effectLst/>
                <a:latin typeface="Times New Roman" panose="02020603050405020304" pitchFamily="18" charset="0"/>
                <a:ea typeface="Times New Roman" panose="02020603050405020304" pitchFamily="18" charset="0"/>
              </a:rPr>
              <a:t>. (2020) pointed out that sustainable goals address all factors of society with particular importance for businesses. </a:t>
            </a:r>
            <a:endParaRPr lang="en-GB" sz="1800" u="none" strike="noStrike" dirty="0">
              <a:effectLst/>
              <a:latin typeface="Arial" panose="020B0604020202020204" pitchFamily="34" charset="0"/>
              <a:ea typeface="Arial" panose="020B0604020202020204" pitchFamily="34" charset="0"/>
            </a:endParaRPr>
          </a:p>
        </p:txBody>
      </p:sp>
      <p:sp>
        <p:nvSpPr>
          <p:cNvPr id="4" name="Title 1">
            <a:extLst>
              <a:ext uri="{FF2B5EF4-FFF2-40B4-BE49-F238E27FC236}">
                <a16:creationId xmlns:a16="http://schemas.microsoft.com/office/drawing/2014/main" id="{CCBE4BB4-B482-5628-9CF4-8249C905C5B2}"/>
              </a:ext>
            </a:extLst>
          </p:cNvPr>
          <p:cNvSpPr>
            <a:spLocks noGrp="1"/>
          </p:cNvSpPr>
          <p:nvPr>
            <p:ph type="title"/>
          </p:nvPr>
        </p:nvSpPr>
        <p:spPr>
          <a:xfrm>
            <a:off x="272716" y="625642"/>
            <a:ext cx="10022222" cy="1207921"/>
          </a:xfrm>
        </p:spPr>
        <p:txBody>
          <a:bodyPr>
            <a:normAutofit/>
          </a:bodyPr>
          <a:lstStyle/>
          <a:p>
            <a:pPr algn="ctr"/>
            <a:r>
              <a:rPr lang="en-US" sz="4000" b="1" dirty="0">
                <a:ln>
                  <a:solidFill>
                    <a:schemeClr val="tx1"/>
                  </a:solidFill>
                </a:ln>
                <a:latin typeface="Times New Roman" panose="02020603050405020304" pitchFamily="18" charset="0"/>
                <a:cs typeface="Times New Roman" panose="02020603050405020304" pitchFamily="18" charset="0"/>
              </a:rPr>
              <a:t>3) APPROACH TOWARDS STRATEGIC ANALYSIS </a:t>
            </a:r>
            <a:endParaRPr lang="en-GB" sz="4000" b="1" dirty="0">
              <a:ln>
                <a:solidFill>
                  <a:schemeClr val="tx1"/>
                </a:solidFill>
              </a:l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60076E3-04D9-9BED-2E51-E2E6A7967374}"/>
              </a:ext>
            </a:extLst>
          </p:cNvPr>
          <p:cNvPicPr>
            <a:picLocks noChangeAspect="1"/>
          </p:cNvPicPr>
          <p:nvPr/>
        </p:nvPicPr>
        <p:blipFill>
          <a:blip r:embed="rId3"/>
          <a:stretch>
            <a:fillRect/>
          </a:stretch>
        </p:blipFill>
        <p:spPr>
          <a:xfrm>
            <a:off x="7833219" y="2214473"/>
            <a:ext cx="3717096" cy="37170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D4886B4-EBA6-7A79-7743-B05197B162F1}"/>
              </a:ext>
            </a:extLst>
          </p:cNvPr>
          <p:cNvSpPr txBox="1"/>
          <p:nvPr/>
        </p:nvSpPr>
        <p:spPr>
          <a:xfrm>
            <a:off x="7668127" y="5875853"/>
            <a:ext cx="4363453"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6: Sustainability Framework </a:t>
            </a: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dirty="0">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(Source: Influenced by Mio </a:t>
            </a:r>
            <a:r>
              <a:rPr lang="en-GB" sz="18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et al</a:t>
            </a: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2020)</a:t>
            </a:r>
            <a:endParaRPr lang="en-GB" sz="18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0739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09D8C-5813-3A12-D746-78E8D4B5150B}"/>
              </a:ext>
            </a:extLst>
          </p:cNvPr>
          <p:cNvSpPr>
            <a:spLocks noGrp="1"/>
          </p:cNvSpPr>
          <p:nvPr>
            <p:ph idx="1"/>
          </p:nvPr>
        </p:nvSpPr>
        <p:spPr>
          <a:xfrm>
            <a:off x="4347411" y="2208536"/>
            <a:ext cx="7587915" cy="4464980"/>
          </a:xfrm>
        </p:spPr>
        <p:txBody>
          <a:bodyPr>
            <a:normAutofit/>
          </a:bodyPr>
          <a:lstStyle/>
          <a:p>
            <a:pPr marL="0" indent="0" algn="just">
              <a:lnSpc>
                <a:spcPct val="170000"/>
              </a:lnSpc>
              <a:spcBef>
                <a:spcPts val="1000"/>
              </a:spcBef>
              <a:spcAft>
                <a:spcPts val="1000"/>
              </a:spcAft>
              <a:buNone/>
            </a:pPr>
            <a:r>
              <a:rPr lang="en-US" b="1" i="1" dirty="0">
                <a:solidFill>
                  <a:srgbClr val="000000"/>
                </a:solidFill>
                <a:effectLst/>
                <a:latin typeface="Times New Roman" panose="02020603050405020304" pitchFamily="18" charset="0"/>
                <a:ea typeface="Times New Roman" panose="02020603050405020304" pitchFamily="18" charset="0"/>
              </a:rPr>
              <a:t>b. Contribution of Group Members</a:t>
            </a:r>
            <a:r>
              <a:rPr lang="en-GB" sz="2100" b="1" i="1" dirty="0">
                <a:solidFill>
                  <a:srgbClr val="000000"/>
                </a:solidFill>
                <a:effectLst/>
                <a:latin typeface="Times New Roman" panose="02020603050405020304" pitchFamily="18" charset="0"/>
                <a:ea typeface="Times New Roman" panose="02020603050405020304" pitchFamily="18" charset="0"/>
              </a:rPr>
              <a:t>:</a:t>
            </a:r>
          </a:p>
          <a:p>
            <a:pPr lvl="0" algn="just">
              <a:lnSpc>
                <a:spcPct val="150000"/>
              </a:lnSpc>
              <a:buFont typeface="Wingdings" panose="05000000000000000000" pitchFamily="2" charset="2"/>
              <a:buChar char="Ø"/>
            </a:pP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significant group work attribute followed for carrying out this research aspect is effective teamwork and communication.</a:t>
            </a:r>
            <a:endParaRPr lang="en-GB" sz="20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has involved compliance with the 5Cs Framework regarding teamwork (Karan, 2022).</a:t>
            </a:r>
            <a:endParaRPr lang="en-GB" sz="20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lvl="0" algn="just">
              <a:lnSpc>
                <a:spcPct val="150000"/>
              </a:lnSpc>
              <a:buFont typeface="Wingdings" panose="05000000000000000000" pitchFamily="2" charset="2"/>
              <a:buChar char="Ø"/>
            </a:pPr>
            <a:r>
              <a:rPr lang="en-GB" sz="20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Hence, this has contributed towards extensive research regarding the subject, gathering relevant data and presentation along with effective proofreading.</a:t>
            </a:r>
            <a:endParaRPr lang="en-GB"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GB" dirty="0"/>
          </a:p>
        </p:txBody>
      </p:sp>
      <p:sp>
        <p:nvSpPr>
          <p:cNvPr id="4" name="Title 1">
            <a:extLst>
              <a:ext uri="{FF2B5EF4-FFF2-40B4-BE49-F238E27FC236}">
                <a16:creationId xmlns:a16="http://schemas.microsoft.com/office/drawing/2014/main" id="{0BD5EA9D-E6B1-8F6A-EBD3-D13F921C0E26}"/>
              </a:ext>
            </a:extLst>
          </p:cNvPr>
          <p:cNvSpPr>
            <a:spLocks noGrp="1"/>
          </p:cNvSpPr>
          <p:nvPr>
            <p:ph type="title"/>
          </p:nvPr>
        </p:nvSpPr>
        <p:spPr>
          <a:xfrm>
            <a:off x="385011" y="545432"/>
            <a:ext cx="9909927" cy="1288131"/>
          </a:xfrm>
        </p:spPr>
        <p:txBody>
          <a:bodyPr>
            <a:normAutofit/>
          </a:bodyPr>
          <a:lstStyle/>
          <a:p>
            <a:pPr algn="ctr"/>
            <a:r>
              <a:rPr lang="en-US" sz="4000" b="1" dirty="0">
                <a:ln>
                  <a:solidFill>
                    <a:schemeClr val="tx1"/>
                  </a:solidFill>
                </a:ln>
                <a:latin typeface="Times New Roman" panose="02020603050405020304" pitchFamily="18" charset="0"/>
                <a:cs typeface="Times New Roman" panose="02020603050405020304" pitchFamily="18" charset="0"/>
              </a:rPr>
              <a:t>3) APPROACH TOWARDS STRATEGIC ANALYSIS </a:t>
            </a:r>
            <a:endParaRPr lang="en-GB" sz="4000" b="1" dirty="0">
              <a:ln>
                <a:solidFill>
                  <a:schemeClr val="tx1"/>
                </a:solidFill>
              </a:ln>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ECB870-3BC7-1B98-2189-07A86D91C465}"/>
              </a:ext>
            </a:extLst>
          </p:cNvPr>
          <p:cNvPicPr>
            <a:picLocks noChangeAspect="1"/>
          </p:cNvPicPr>
          <p:nvPr/>
        </p:nvPicPr>
        <p:blipFill>
          <a:blip r:embed="rId3"/>
          <a:stretch>
            <a:fillRect/>
          </a:stretch>
        </p:blipFill>
        <p:spPr>
          <a:xfrm>
            <a:off x="385011" y="2208536"/>
            <a:ext cx="3607358" cy="3636567"/>
          </a:xfrm>
          <a:prstGeom prst="rect">
            <a:avLst/>
          </a:prstGeom>
        </p:spPr>
      </p:pic>
      <p:sp>
        <p:nvSpPr>
          <p:cNvPr id="2" name="TextBox 1">
            <a:extLst>
              <a:ext uri="{FF2B5EF4-FFF2-40B4-BE49-F238E27FC236}">
                <a16:creationId xmlns:a16="http://schemas.microsoft.com/office/drawing/2014/main" id="{8C82E753-24C0-5D65-49A8-DFA8F1EB1CFB}"/>
              </a:ext>
            </a:extLst>
          </p:cNvPr>
          <p:cNvSpPr txBox="1"/>
          <p:nvPr/>
        </p:nvSpPr>
        <p:spPr>
          <a:xfrm>
            <a:off x="6963" y="5845103"/>
            <a:ext cx="4363453" cy="873252"/>
          </a:xfrm>
          <a:prstGeom prst="rect">
            <a:avLst/>
          </a:prstGeom>
          <a:noFill/>
        </p:spPr>
        <p:txBody>
          <a:bodyPr wrap="square" rtlCol="0">
            <a:spAutoFit/>
          </a:bodyPr>
          <a:lstStyle/>
          <a:p>
            <a:pPr algn="ctr">
              <a:lnSpc>
                <a:spcPct val="150000"/>
              </a:lnSpc>
            </a:pPr>
            <a:r>
              <a:rPr lang="en-GB"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Figure 7: </a:t>
            </a:r>
            <a:r>
              <a:rPr lang="en-GB" sz="1800" b="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5Cs Framework </a:t>
            </a:r>
            <a:endParaRPr lang="en-GB" sz="1800" b="1" dirty="0">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50000"/>
              </a:lnSpc>
            </a:pP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(Source: </a:t>
            </a:r>
            <a:r>
              <a:rPr lang="en-GB" sz="18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Karan, 2022</a:t>
            </a:r>
            <a:r>
              <a:rPr lang="en-GB"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2674401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222</TotalTime>
  <Words>4222</Words>
  <PresentationFormat>Widescreen</PresentationFormat>
  <Paragraphs>208</Paragraphs>
  <Slides>23</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Times New Roman</vt:lpstr>
      <vt:lpstr>Trebuchet MS</vt:lpstr>
      <vt:lpstr>Wingdings</vt:lpstr>
      <vt:lpstr>Berlin</vt:lpstr>
      <vt:lpstr>VIVA VOICE  (ORAL EXAMINATION)</vt:lpstr>
      <vt:lpstr>1) INTRODUCTION </vt:lpstr>
      <vt:lpstr>2) OVERVIEW OF BREWDOG </vt:lpstr>
      <vt:lpstr>2) OVERVIEW OF BREWDOG </vt:lpstr>
      <vt:lpstr>2) OVERVIEW OF BREWDOG </vt:lpstr>
      <vt:lpstr>3) APPROACH TOWARDS STRATEGIC ANALYSIS </vt:lpstr>
      <vt:lpstr>3) APPROACH TOWARDS STRATEGIC ANALYSIS </vt:lpstr>
      <vt:lpstr>3) APPROACH TOWARDS STRATEGIC ANALYSIS </vt:lpstr>
      <vt:lpstr>3) APPROACH TOWARDS STRATEGIC ANALYSIS </vt:lpstr>
      <vt:lpstr>4) FINDINGS FROM ANALYSIS </vt:lpstr>
      <vt:lpstr>4) FINDINGS FROM ANALYSIS </vt:lpstr>
      <vt:lpstr>4) FINDINGS FROM ANALYSIS </vt:lpstr>
      <vt:lpstr>4) FINDINGS FROM ANALYSIS </vt:lpstr>
      <vt:lpstr>4) FINDINGS FROM ANALYSIS </vt:lpstr>
      <vt:lpstr>4) FINDINGS FROM ANALYSIS </vt:lpstr>
      <vt:lpstr>4) FINDINGS FROM ANALYSIS </vt:lpstr>
      <vt:lpstr>4) FINDINGS FROM ANALYSIS </vt:lpstr>
      <vt:lpstr>4) FINDINGS FROM ANALYSIS </vt:lpstr>
      <vt:lpstr>4) FINDINGS FROM ANALYSIS </vt:lpstr>
      <vt:lpstr>5) REFLECTIVE EVALUATION </vt:lpstr>
      <vt:lpstr>5) REFLECTIVE EVALUATION </vt:lpstr>
      <vt:lpstr>REFERENCE LIST </vt:lpstr>
      <vt:lpstr>REFERENCE LIST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2023-04-15T12:20:02Z</dcterms:created>
  <dcterms:modified xsi:type="dcterms:W3CDTF">2023-04-18T07:26:20Z</dcterms:modified>
</cp:coreProperties>
</file>